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6" r:id="rId10"/>
    <p:sldId id="284" r:id="rId11"/>
    <p:sldId id="285" r:id="rId12"/>
    <p:sldId id="287" r:id="rId13"/>
    <p:sldId id="280" r:id="rId14"/>
    <p:sldId id="27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B6402-6889-4C88-9F23-DD3D6BA45459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C6A67367-449E-4B19-941B-4932441953D2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Medidas de POSICIÓN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66A9985A-159A-439C-91B1-B8A17AFE4FAA}" type="parTrans" cxnId="{949636D3-AFC7-489A-ADCF-797F0DCAA1B8}">
      <dgm:prSet/>
      <dgm:spPr/>
      <dgm:t>
        <a:bodyPr/>
        <a:lstStyle/>
        <a:p>
          <a:endParaRPr lang="es-MX"/>
        </a:p>
      </dgm:t>
    </dgm:pt>
    <dgm:pt modelId="{22F40613-F764-43CF-8FB4-2D84071567E7}" type="sibTrans" cxnId="{949636D3-AFC7-489A-ADCF-797F0DCAA1B8}">
      <dgm:prSet/>
      <dgm:spPr/>
      <dgm:t>
        <a:bodyPr/>
        <a:lstStyle/>
        <a:p>
          <a:endParaRPr lang="es-MX"/>
        </a:p>
      </dgm:t>
    </dgm:pt>
    <dgm:pt modelId="{1AD5C7BF-6AEC-479F-B9FD-79FAFC0C7E7D}">
      <dgm:prSet phldrT="[Texto]" custT="1"/>
      <dgm:spPr/>
      <dgm:t>
        <a:bodyPr/>
        <a:lstStyle/>
        <a:p>
          <a:r>
            <a:rPr lang="es-MX" sz="2000" b="1" dirty="0" smtClean="0">
              <a:latin typeface="Arial" pitchFamily="34" charset="0"/>
              <a:cs typeface="Arial" pitchFamily="34" charset="0"/>
            </a:rPr>
            <a:t>Nos dan un valor promedio o característica representativa de la muestra.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CBF227F5-B83C-46C3-AA24-93437DC6D52E}" type="parTrans" cxnId="{6F4F6C76-81A5-4035-A306-1BBD858F96AF}">
      <dgm:prSet/>
      <dgm:spPr/>
      <dgm:t>
        <a:bodyPr/>
        <a:lstStyle/>
        <a:p>
          <a:endParaRPr lang="es-MX"/>
        </a:p>
      </dgm:t>
    </dgm:pt>
    <dgm:pt modelId="{8E06FAB9-FEB9-47B7-A392-3BDEDA52F302}" type="sibTrans" cxnId="{6F4F6C76-81A5-4035-A306-1BBD858F96AF}">
      <dgm:prSet/>
      <dgm:spPr/>
      <dgm:t>
        <a:bodyPr/>
        <a:lstStyle/>
        <a:p>
          <a:endParaRPr lang="es-MX"/>
        </a:p>
      </dgm:t>
    </dgm:pt>
    <dgm:pt modelId="{DE33E014-AF36-4FAB-B45A-C563F6A8ECF4}">
      <dgm:prSet phldrT="[Texto]"/>
      <dgm:spPr/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Medidas de DISPERSIÓN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3E67E54E-30FA-4A2B-A120-B3B8CC936B44}" type="parTrans" cxnId="{E42EBA1F-BD2E-4C06-820A-D57D7F2ADECE}">
      <dgm:prSet/>
      <dgm:spPr/>
      <dgm:t>
        <a:bodyPr/>
        <a:lstStyle/>
        <a:p>
          <a:endParaRPr lang="es-MX"/>
        </a:p>
      </dgm:t>
    </dgm:pt>
    <dgm:pt modelId="{F78D1365-FC3C-4420-9B42-864154761A71}" type="sibTrans" cxnId="{E42EBA1F-BD2E-4C06-820A-D57D7F2ADECE}">
      <dgm:prSet/>
      <dgm:spPr/>
      <dgm:t>
        <a:bodyPr/>
        <a:lstStyle/>
        <a:p>
          <a:endParaRPr lang="es-MX"/>
        </a:p>
      </dgm:t>
    </dgm:pt>
    <dgm:pt modelId="{37E1ED28-58A6-446E-B0F4-94810E801D9A}">
      <dgm:prSet phldrT="[Texto]" custT="1"/>
      <dgm:spPr/>
      <dgm:t>
        <a:bodyPr/>
        <a:lstStyle/>
        <a:p>
          <a:pPr algn="just"/>
          <a:r>
            <a:rPr lang="es-MX" sz="2000" b="1" dirty="0" smtClean="0">
              <a:latin typeface="Arial" pitchFamily="34" charset="0"/>
              <a:cs typeface="Arial" pitchFamily="34" charset="0"/>
            </a:rPr>
            <a:t>Sirven para medir el grado de representatividad de las medidas de posición central respecto de los datos.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37CCB2F3-7F44-42F9-90A3-76A048CEB706}" type="parTrans" cxnId="{F22384A4-3271-4D9C-BD97-41B91D6C5778}">
      <dgm:prSet/>
      <dgm:spPr/>
      <dgm:t>
        <a:bodyPr/>
        <a:lstStyle/>
        <a:p>
          <a:endParaRPr lang="es-MX"/>
        </a:p>
      </dgm:t>
    </dgm:pt>
    <dgm:pt modelId="{6DB6B6CA-304C-4212-9EDD-11A24E697E82}" type="sibTrans" cxnId="{F22384A4-3271-4D9C-BD97-41B91D6C5778}">
      <dgm:prSet/>
      <dgm:spPr/>
      <dgm:t>
        <a:bodyPr/>
        <a:lstStyle/>
        <a:p>
          <a:endParaRPr lang="es-MX"/>
        </a:p>
      </dgm:t>
    </dgm:pt>
    <dgm:pt modelId="{02AC6137-D940-45A5-A594-D9EBF3146AB2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Medidas de ASIMETRIA</a:t>
          </a:r>
          <a:endParaRPr lang="es-MX" dirty="0">
            <a:solidFill>
              <a:schemeClr val="tx1"/>
            </a:solidFill>
          </a:endParaRPr>
        </a:p>
      </dgm:t>
    </dgm:pt>
    <dgm:pt modelId="{AD889BE9-E28E-4D3B-879B-83E5DE3CDEAC}" type="parTrans" cxnId="{90CEB928-851B-4193-914B-4E186843F239}">
      <dgm:prSet/>
      <dgm:spPr/>
      <dgm:t>
        <a:bodyPr/>
        <a:lstStyle/>
        <a:p>
          <a:endParaRPr lang="es-MX"/>
        </a:p>
      </dgm:t>
    </dgm:pt>
    <dgm:pt modelId="{213BC70D-E1DB-45A4-A67D-315D85BA5A05}" type="sibTrans" cxnId="{90CEB928-851B-4193-914B-4E186843F239}">
      <dgm:prSet/>
      <dgm:spPr/>
      <dgm:t>
        <a:bodyPr/>
        <a:lstStyle/>
        <a:p>
          <a:endParaRPr lang="es-MX"/>
        </a:p>
      </dgm:t>
    </dgm:pt>
    <dgm:pt modelId="{2FAA6F09-FA74-463A-ACFB-16C5523CDF16}">
      <dgm:prSet phldrT="[Texto]" custT="1"/>
      <dgm:spPr/>
      <dgm:t>
        <a:bodyPr/>
        <a:lstStyle/>
        <a:p>
          <a:pPr algn="just"/>
          <a:r>
            <a:rPr lang="es-MX" sz="2000" b="1" dirty="0" smtClean="0">
              <a:latin typeface="Arial" pitchFamily="34" charset="0"/>
              <a:cs typeface="Arial" pitchFamily="34" charset="0"/>
            </a:rPr>
            <a:t>Permite identificar las características de la distribución de datos sin necesidad de generar el gráfico.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2762AFE8-7771-4C5A-B25E-20477FA6C831}" type="parTrans" cxnId="{30C62D29-F983-4599-ACFC-BD8DCD4FED1F}">
      <dgm:prSet/>
      <dgm:spPr/>
      <dgm:t>
        <a:bodyPr/>
        <a:lstStyle/>
        <a:p>
          <a:endParaRPr lang="es-MX"/>
        </a:p>
      </dgm:t>
    </dgm:pt>
    <dgm:pt modelId="{C1011042-90AB-48F5-8E71-84DE5FD3A712}" type="sibTrans" cxnId="{30C62D29-F983-4599-ACFC-BD8DCD4FED1F}">
      <dgm:prSet/>
      <dgm:spPr/>
      <dgm:t>
        <a:bodyPr/>
        <a:lstStyle/>
        <a:p>
          <a:endParaRPr lang="es-MX"/>
        </a:p>
      </dgm:t>
    </dgm:pt>
    <dgm:pt modelId="{4467408A-D1CC-4F52-9B80-AB072B4A05C8}" type="pres">
      <dgm:prSet presAssocID="{49EB6402-6889-4C88-9F23-DD3D6BA4545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BC7F6B6-2F61-47A8-BD1F-9027E7B4048B}" type="pres">
      <dgm:prSet presAssocID="{C6A67367-449E-4B19-941B-4932441953D2}" presName="composite" presStyleCnt="0"/>
      <dgm:spPr/>
    </dgm:pt>
    <dgm:pt modelId="{9E967357-22F1-4577-9CF8-EF6768380B32}" type="pres">
      <dgm:prSet presAssocID="{C6A67367-449E-4B19-941B-4932441953D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B8A632-7476-49F1-8A33-99DE277117E7}" type="pres">
      <dgm:prSet presAssocID="{C6A67367-449E-4B19-941B-4932441953D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D92275-ADDB-4FC6-A1A6-E512E1F32394}" type="pres">
      <dgm:prSet presAssocID="{22F40613-F764-43CF-8FB4-2D84071567E7}" presName="sp" presStyleCnt="0"/>
      <dgm:spPr/>
    </dgm:pt>
    <dgm:pt modelId="{308FF9AA-E9E5-4810-8795-ABFB7D6325A5}" type="pres">
      <dgm:prSet presAssocID="{DE33E014-AF36-4FAB-B45A-C563F6A8ECF4}" presName="composite" presStyleCnt="0"/>
      <dgm:spPr/>
    </dgm:pt>
    <dgm:pt modelId="{6FB33DAC-12EB-4296-8FB8-20892BEADC90}" type="pres">
      <dgm:prSet presAssocID="{DE33E014-AF36-4FAB-B45A-C563F6A8ECF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50ACDA-59F1-4511-994B-FD1917008F9C}" type="pres">
      <dgm:prSet presAssocID="{DE33E014-AF36-4FAB-B45A-C563F6A8ECF4}" presName="descendantText" presStyleLbl="alignAcc1" presStyleIdx="1" presStyleCnt="3" custLinFactNeighborX="-144" custLinFactNeighborY="-41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52F242-9A53-461C-891F-8429CCA98712}" type="pres">
      <dgm:prSet presAssocID="{F78D1365-FC3C-4420-9B42-864154761A71}" presName="sp" presStyleCnt="0"/>
      <dgm:spPr/>
    </dgm:pt>
    <dgm:pt modelId="{107DDA2A-D995-4BD0-AA90-0D81A6AA2D62}" type="pres">
      <dgm:prSet presAssocID="{02AC6137-D940-45A5-A594-D9EBF3146AB2}" presName="composite" presStyleCnt="0"/>
      <dgm:spPr/>
    </dgm:pt>
    <dgm:pt modelId="{DE7765FF-F01A-4FED-9BF4-04BAA7D16C65}" type="pres">
      <dgm:prSet presAssocID="{02AC6137-D940-45A5-A594-D9EBF3146AB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BE55FA-CB1F-4A61-A412-164C4BC1DC92}" type="pres">
      <dgm:prSet presAssocID="{02AC6137-D940-45A5-A594-D9EBF3146AB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51C1C6-97D7-4350-9EE6-B263CEA1407E}" type="presOf" srcId="{02AC6137-D940-45A5-A594-D9EBF3146AB2}" destId="{DE7765FF-F01A-4FED-9BF4-04BAA7D16C65}" srcOrd="0" destOrd="0" presId="urn:microsoft.com/office/officeart/2005/8/layout/chevron2"/>
    <dgm:cxn modelId="{94A78F65-7BFB-470D-B245-0D2AD2BEECE7}" type="presOf" srcId="{2FAA6F09-FA74-463A-ACFB-16C5523CDF16}" destId="{27BE55FA-CB1F-4A61-A412-164C4BC1DC92}" srcOrd="0" destOrd="0" presId="urn:microsoft.com/office/officeart/2005/8/layout/chevron2"/>
    <dgm:cxn modelId="{F22384A4-3271-4D9C-BD97-41B91D6C5778}" srcId="{DE33E014-AF36-4FAB-B45A-C563F6A8ECF4}" destId="{37E1ED28-58A6-446E-B0F4-94810E801D9A}" srcOrd="0" destOrd="0" parTransId="{37CCB2F3-7F44-42F9-90A3-76A048CEB706}" sibTransId="{6DB6B6CA-304C-4212-9EDD-11A24E697E82}"/>
    <dgm:cxn modelId="{9C760812-1921-440D-A2A1-A02601FEAC37}" type="presOf" srcId="{1AD5C7BF-6AEC-479F-B9FD-79FAFC0C7E7D}" destId="{16B8A632-7476-49F1-8A33-99DE277117E7}" srcOrd="0" destOrd="0" presId="urn:microsoft.com/office/officeart/2005/8/layout/chevron2"/>
    <dgm:cxn modelId="{E42EBA1F-BD2E-4C06-820A-D57D7F2ADECE}" srcId="{49EB6402-6889-4C88-9F23-DD3D6BA45459}" destId="{DE33E014-AF36-4FAB-B45A-C563F6A8ECF4}" srcOrd="1" destOrd="0" parTransId="{3E67E54E-30FA-4A2B-A120-B3B8CC936B44}" sibTransId="{F78D1365-FC3C-4420-9B42-864154761A71}"/>
    <dgm:cxn modelId="{4751C525-113F-4108-BAC0-4E9437ED8CA1}" type="presOf" srcId="{49EB6402-6889-4C88-9F23-DD3D6BA45459}" destId="{4467408A-D1CC-4F52-9B80-AB072B4A05C8}" srcOrd="0" destOrd="0" presId="urn:microsoft.com/office/officeart/2005/8/layout/chevron2"/>
    <dgm:cxn modelId="{2851D17E-E88F-40A2-ABD7-F3B3D0F68E8D}" type="presOf" srcId="{37E1ED28-58A6-446E-B0F4-94810E801D9A}" destId="{2950ACDA-59F1-4511-994B-FD1917008F9C}" srcOrd="0" destOrd="0" presId="urn:microsoft.com/office/officeart/2005/8/layout/chevron2"/>
    <dgm:cxn modelId="{6F4F6C76-81A5-4035-A306-1BBD858F96AF}" srcId="{C6A67367-449E-4B19-941B-4932441953D2}" destId="{1AD5C7BF-6AEC-479F-B9FD-79FAFC0C7E7D}" srcOrd="0" destOrd="0" parTransId="{CBF227F5-B83C-46C3-AA24-93437DC6D52E}" sibTransId="{8E06FAB9-FEB9-47B7-A392-3BDEDA52F302}"/>
    <dgm:cxn modelId="{30C62D29-F983-4599-ACFC-BD8DCD4FED1F}" srcId="{02AC6137-D940-45A5-A594-D9EBF3146AB2}" destId="{2FAA6F09-FA74-463A-ACFB-16C5523CDF16}" srcOrd="0" destOrd="0" parTransId="{2762AFE8-7771-4C5A-B25E-20477FA6C831}" sibTransId="{C1011042-90AB-48F5-8E71-84DE5FD3A712}"/>
    <dgm:cxn modelId="{90CEB928-851B-4193-914B-4E186843F239}" srcId="{49EB6402-6889-4C88-9F23-DD3D6BA45459}" destId="{02AC6137-D940-45A5-A594-D9EBF3146AB2}" srcOrd="2" destOrd="0" parTransId="{AD889BE9-E28E-4D3B-879B-83E5DE3CDEAC}" sibTransId="{213BC70D-E1DB-45A4-A67D-315D85BA5A05}"/>
    <dgm:cxn modelId="{949636D3-AFC7-489A-ADCF-797F0DCAA1B8}" srcId="{49EB6402-6889-4C88-9F23-DD3D6BA45459}" destId="{C6A67367-449E-4B19-941B-4932441953D2}" srcOrd="0" destOrd="0" parTransId="{66A9985A-159A-439C-91B1-B8A17AFE4FAA}" sibTransId="{22F40613-F764-43CF-8FB4-2D84071567E7}"/>
    <dgm:cxn modelId="{97F446E5-1F4E-42C1-B668-DDC18F84F954}" type="presOf" srcId="{DE33E014-AF36-4FAB-B45A-C563F6A8ECF4}" destId="{6FB33DAC-12EB-4296-8FB8-20892BEADC90}" srcOrd="0" destOrd="0" presId="urn:microsoft.com/office/officeart/2005/8/layout/chevron2"/>
    <dgm:cxn modelId="{9665EDC0-6CB3-4C3D-B20D-9D5BF3D29236}" type="presOf" srcId="{C6A67367-449E-4B19-941B-4932441953D2}" destId="{9E967357-22F1-4577-9CF8-EF6768380B32}" srcOrd="0" destOrd="0" presId="urn:microsoft.com/office/officeart/2005/8/layout/chevron2"/>
    <dgm:cxn modelId="{910D041B-9E67-455B-A133-53116C43589F}" type="presParOf" srcId="{4467408A-D1CC-4F52-9B80-AB072B4A05C8}" destId="{ABC7F6B6-2F61-47A8-BD1F-9027E7B4048B}" srcOrd="0" destOrd="0" presId="urn:microsoft.com/office/officeart/2005/8/layout/chevron2"/>
    <dgm:cxn modelId="{94D100C5-BAA8-4C5B-8084-11E83FC6CFEF}" type="presParOf" srcId="{ABC7F6B6-2F61-47A8-BD1F-9027E7B4048B}" destId="{9E967357-22F1-4577-9CF8-EF6768380B32}" srcOrd="0" destOrd="0" presId="urn:microsoft.com/office/officeart/2005/8/layout/chevron2"/>
    <dgm:cxn modelId="{39A9226D-A1EC-404A-B364-8359CED7F0AE}" type="presParOf" srcId="{ABC7F6B6-2F61-47A8-BD1F-9027E7B4048B}" destId="{16B8A632-7476-49F1-8A33-99DE277117E7}" srcOrd="1" destOrd="0" presId="urn:microsoft.com/office/officeart/2005/8/layout/chevron2"/>
    <dgm:cxn modelId="{BA5A31F7-026F-4D4D-A20E-C79B5239D23A}" type="presParOf" srcId="{4467408A-D1CC-4F52-9B80-AB072B4A05C8}" destId="{EBD92275-ADDB-4FC6-A1A6-E512E1F32394}" srcOrd="1" destOrd="0" presId="urn:microsoft.com/office/officeart/2005/8/layout/chevron2"/>
    <dgm:cxn modelId="{7E74147B-387D-4A0C-B9DA-FD35A67D11EB}" type="presParOf" srcId="{4467408A-D1CC-4F52-9B80-AB072B4A05C8}" destId="{308FF9AA-E9E5-4810-8795-ABFB7D6325A5}" srcOrd="2" destOrd="0" presId="urn:microsoft.com/office/officeart/2005/8/layout/chevron2"/>
    <dgm:cxn modelId="{87B6FFD3-936F-416A-877A-E9985C510CAC}" type="presParOf" srcId="{308FF9AA-E9E5-4810-8795-ABFB7D6325A5}" destId="{6FB33DAC-12EB-4296-8FB8-20892BEADC90}" srcOrd="0" destOrd="0" presId="urn:microsoft.com/office/officeart/2005/8/layout/chevron2"/>
    <dgm:cxn modelId="{E6134881-0859-41CB-891F-A13F0A22F1D2}" type="presParOf" srcId="{308FF9AA-E9E5-4810-8795-ABFB7D6325A5}" destId="{2950ACDA-59F1-4511-994B-FD1917008F9C}" srcOrd="1" destOrd="0" presId="urn:microsoft.com/office/officeart/2005/8/layout/chevron2"/>
    <dgm:cxn modelId="{68C3BB08-4B55-4717-B405-BF455D040150}" type="presParOf" srcId="{4467408A-D1CC-4F52-9B80-AB072B4A05C8}" destId="{2A52F242-9A53-461C-891F-8429CCA98712}" srcOrd="3" destOrd="0" presId="urn:microsoft.com/office/officeart/2005/8/layout/chevron2"/>
    <dgm:cxn modelId="{201F8CFC-B948-4CEA-865C-BB62ADDFB162}" type="presParOf" srcId="{4467408A-D1CC-4F52-9B80-AB072B4A05C8}" destId="{107DDA2A-D995-4BD0-AA90-0D81A6AA2D62}" srcOrd="4" destOrd="0" presId="urn:microsoft.com/office/officeart/2005/8/layout/chevron2"/>
    <dgm:cxn modelId="{3190E991-2980-4D15-9969-91461B5BC531}" type="presParOf" srcId="{107DDA2A-D995-4BD0-AA90-0D81A6AA2D62}" destId="{DE7765FF-F01A-4FED-9BF4-04BAA7D16C65}" srcOrd="0" destOrd="0" presId="urn:microsoft.com/office/officeart/2005/8/layout/chevron2"/>
    <dgm:cxn modelId="{93CF2F86-2050-4861-AA9A-AC766F52F38B}" type="presParOf" srcId="{107DDA2A-D995-4BD0-AA90-0D81A6AA2D62}" destId="{27BE55FA-CB1F-4A61-A412-164C4BC1DC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0C2F7-ACFD-49D3-A518-513852A85316}" type="doc">
      <dgm:prSet loTypeId="urn:microsoft.com/office/officeart/2005/8/layout/hierarchy2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C8A28378-C71D-4DA7-B5E3-6568608467A5}">
      <dgm:prSet phldrT="[Texto]"/>
      <dgm:spPr>
        <a:solidFill>
          <a:schemeClr val="tx1"/>
        </a:solidFill>
      </dgm:spPr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Medidas </a:t>
          </a:r>
        </a:p>
        <a:p>
          <a:r>
            <a:rPr lang="es-MX" b="1" dirty="0" smtClean="0">
              <a:latin typeface="Arial" pitchFamily="34" charset="0"/>
              <a:cs typeface="Arial" pitchFamily="34" charset="0"/>
            </a:rPr>
            <a:t>de posición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87995287-0034-4A94-8FC0-5F2274266448}" type="parTrans" cxnId="{AD3B70B4-319E-4433-8603-AEB0D9660007}">
      <dgm:prSet/>
      <dgm:spPr/>
      <dgm:t>
        <a:bodyPr/>
        <a:lstStyle/>
        <a:p>
          <a:endParaRPr lang="es-MX"/>
        </a:p>
      </dgm:t>
    </dgm:pt>
    <dgm:pt modelId="{D2B0B9B7-7DA4-4DE6-B671-51E8D6316856}" type="sibTrans" cxnId="{AD3B70B4-319E-4433-8603-AEB0D9660007}">
      <dgm:prSet/>
      <dgm:spPr/>
      <dgm:t>
        <a:bodyPr/>
        <a:lstStyle/>
        <a:p>
          <a:endParaRPr lang="es-MX"/>
        </a:p>
      </dgm:t>
    </dgm:pt>
    <dgm:pt modelId="{6D66F550-E069-4E8F-A15F-B858AE4DDFC3}">
      <dgm:prSet phldrT="[Texto]"/>
      <dgm:spPr>
        <a:solidFill>
          <a:srgbClr val="92D05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 tendencia central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BA112D-ABC8-42F2-9C9D-1B4147905CA2}" type="parTrans" cxnId="{7ED898D8-7A54-4490-BE8C-F9260DAD26EE}">
      <dgm:prSet/>
      <dgm:spPr>
        <a:ln w="38100"/>
      </dgm:spPr>
      <dgm:t>
        <a:bodyPr/>
        <a:lstStyle/>
        <a:p>
          <a:endParaRPr lang="es-MX" dirty="0"/>
        </a:p>
      </dgm:t>
    </dgm:pt>
    <dgm:pt modelId="{98DA5781-FEF2-49F4-84A1-F839D45DA8A5}" type="sibTrans" cxnId="{7ED898D8-7A54-4490-BE8C-F9260DAD26EE}">
      <dgm:prSet/>
      <dgm:spPr/>
      <dgm:t>
        <a:bodyPr/>
        <a:lstStyle/>
        <a:p>
          <a:endParaRPr lang="es-MX"/>
        </a:p>
      </dgm:t>
    </dgm:pt>
    <dgm:pt modelId="{8DDCE13F-69CA-49CE-B43C-1B40EC019230}">
      <dgm:prSet phldrT="[Texto]"/>
      <dgm:spPr>
        <a:solidFill>
          <a:srgbClr val="C00000"/>
        </a:solidFill>
      </dgm:spPr>
      <dgm:t>
        <a:bodyPr/>
        <a:lstStyle/>
        <a:p>
          <a:r>
            <a:rPr lang="es-MX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Media</a:t>
          </a:r>
          <a:endParaRPr lang="es-MX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0B75871-CFCC-4301-86F0-D7A31D18C475}" type="parTrans" cxnId="{677A018F-D9B8-4A3C-BF2D-04DC742242A5}">
      <dgm:prSet/>
      <dgm:spPr>
        <a:ln>
          <a:solidFill>
            <a:srgbClr val="92D050"/>
          </a:solidFill>
        </a:ln>
      </dgm:spPr>
      <dgm:t>
        <a:bodyPr/>
        <a:lstStyle/>
        <a:p>
          <a:endParaRPr lang="es-MX" dirty="0"/>
        </a:p>
      </dgm:t>
    </dgm:pt>
    <dgm:pt modelId="{8C3E2B94-F947-4D85-B053-EC78FE0EC638}" type="sibTrans" cxnId="{677A018F-D9B8-4A3C-BF2D-04DC742242A5}">
      <dgm:prSet/>
      <dgm:spPr/>
      <dgm:t>
        <a:bodyPr/>
        <a:lstStyle/>
        <a:p>
          <a:endParaRPr lang="es-MX"/>
        </a:p>
      </dgm:t>
    </dgm:pt>
    <dgm:pt modelId="{974DC4A2-900A-439D-9BB5-BA7753E41600}">
      <dgm:prSet phldrT="[Texto]"/>
      <dgm:spPr>
        <a:solidFill>
          <a:srgbClr val="92D05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Moda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0441EF-A9D0-473E-9C52-680A40B0A8B8}" type="parTrans" cxnId="{C90A1B2A-8A26-4913-9AF7-33C968AF2472}">
      <dgm:prSet/>
      <dgm:spPr>
        <a:ln>
          <a:solidFill>
            <a:srgbClr val="92D050"/>
          </a:solidFill>
        </a:ln>
      </dgm:spPr>
      <dgm:t>
        <a:bodyPr/>
        <a:lstStyle/>
        <a:p>
          <a:endParaRPr lang="es-MX" dirty="0"/>
        </a:p>
      </dgm:t>
    </dgm:pt>
    <dgm:pt modelId="{3BA086F0-4375-4DE1-A239-AA7C13D11D8E}" type="sibTrans" cxnId="{C90A1B2A-8A26-4913-9AF7-33C968AF2472}">
      <dgm:prSet/>
      <dgm:spPr/>
      <dgm:t>
        <a:bodyPr/>
        <a:lstStyle/>
        <a:p>
          <a:endParaRPr lang="es-MX"/>
        </a:p>
      </dgm:t>
    </dgm:pt>
    <dgm:pt modelId="{48EA176D-D2FF-437D-B50F-1E100C3737F2}">
      <dgm:prSet phldrT="[Texto]"/>
      <dgm:spPr>
        <a:solidFill>
          <a:srgbClr val="002060"/>
        </a:solidFill>
      </dgm:spPr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De tendencia no  central</a:t>
          </a:r>
        </a:p>
        <a:p>
          <a:endParaRPr lang="es-MX" dirty="0">
            <a:latin typeface="Arial" pitchFamily="34" charset="0"/>
            <a:cs typeface="Arial" pitchFamily="34" charset="0"/>
          </a:endParaRPr>
        </a:p>
      </dgm:t>
    </dgm:pt>
    <dgm:pt modelId="{9B5E6997-3C77-4EB0-9E48-3352551C4234}" type="parTrans" cxnId="{4A57AC5C-9A21-4139-9C69-02005B44B620}">
      <dgm:prSet/>
      <dgm:spPr>
        <a:ln w="38100"/>
      </dgm:spPr>
      <dgm:t>
        <a:bodyPr/>
        <a:lstStyle/>
        <a:p>
          <a:endParaRPr lang="es-MX" dirty="0"/>
        </a:p>
      </dgm:t>
    </dgm:pt>
    <dgm:pt modelId="{DA51A048-102F-4EE0-AC32-D354EBE206D2}" type="sibTrans" cxnId="{4A57AC5C-9A21-4139-9C69-02005B44B620}">
      <dgm:prSet/>
      <dgm:spPr/>
      <dgm:t>
        <a:bodyPr/>
        <a:lstStyle/>
        <a:p>
          <a:endParaRPr lang="es-MX"/>
        </a:p>
      </dgm:t>
    </dgm:pt>
    <dgm:pt modelId="{8586B4D8-18B5-483F-AE95-BE40EBB95566}">
      <dgm:prSet phldrT="[Texto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Cuartiles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80934D-BF30-40AD-B269-9E964061F9DC}" type="parTrans" cxnId="{0C2BBC50-4823-4F40-9C40-FE21F67F933F}">
      <dgm:prSet/>
      <dgm:spPr>
        <a:ln>
          <a:solidFill>
            <a:srgbClr val="C00000"/>
          </a:solidFill>
        </a:ln>
      </dgm:spPr>
      <dgm:t>
        <a:bodyPr/>
        <a:lstStyle/>
        <a:p>
          <a:endParaRPr lang="es-MX" dirty="0"/>
        </a:p>
      </dgm:t>
    </dgm:pt>
    <dgm:pt modelId="{D1B990C9-14F6-4DF1-8C93-43EE03B3A92C}" type="sibTrans" cxnId="{0C2BBC50-4823-4F40-9C40-FE21F67F933F}">
      <dgm:prSet/>
      <dgm:spPr/>
      <dgm:t>
        <a:bodyPr/>
        <a:lstStyle/>
        <a:p>
          <a:endParaRPr lang="es-MX"/>
        </a:p>
      </dgm:t>
    </dgm:pt>
    <dgm:pt modelId="{1E2828F4-35A1-429A-96AA-31EB51B1D3A5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Mediana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4102A0E-940A-4654-A715-827F5090E208}" type="parTrans" cxnId="{63BDACEA-9C66-47F4-A026-5BA6F91AFB6C}">
      <dgm:prSet/>
      <dgm:spPr>
        <a:ln>
          <a:solidFill>
            <a:srgbClr val="92D050"/>
          </a:solidFill>
        </a:ln>
      </dgm:spPr>
      <dgm:t>
        <a:bodyPr/>
        <a:lstStyle/>
        <a:p>
          <a:endParaRPr lang="es-MX" dirty="0"/>
        </a:p>
      </dgm:t>
    </dgm:pt>
    <dgm:pt modelId="{12C797FF-7D2B-4F59-985A-579977B53A85}" type="sibTrans" cxnId="{63BDACEA-9C66-47F4-A026-5BA6F91AFB6C}">
      <dgm:prSet/>
      <dgm:spPr/>
      <dgm:t>
        <a:bodyPr/>
        <a:lstStyle/>
        <a:p>
          <a:endParaRPr lang="es-MX"/>
        </a:p>
      </dgm:t>
    </dgm:pt>
    <dgm:pt modelId="{13AE3984-5035-4072-9A4F-A3DECD969D0D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Deciles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01A7E8-0F62-4D93-A360-F7A25546B846}" type="parTrans" cxnId="{EA9D38CB-F3EB-452B-91D4-7F74953F0C2D}">
      <dgm:prSet/>
      <dgm:spPr>
        <a:ln>
          <a:solidFill>
            <a:srgbClr val="C00000"/>
          </a:solidFill>
        </a:ln>
      </dgm:spPr>
      <dgm:t>
        <a:bodyPr/>
        <a:lstStyle/>
        <a:p>
          <a:endParaRPr lang="es-MX" dirty="0"/>
        </a:p>
      </dgm:t>
    </dgm:pt>
    <dgm:pt modelId="{DE16F509-8A28-4138-B73B-DE3D78370D8B}" type="sibTrans" cxnId="{EA9D38CB-F3EB-452B-91D4-7F74953F0C2D}">
      <dgm:prSet/>
      <dgm:spPr/>
      <dgm:t>
        <a:bodyPr/>
        <a:lstStyle/>
        <a:p>
          <a:endParaRPr lang="es-MX"/>
        </a:p>
      </dgm:t>
    </dgm:pt>
    <dgm:pt modelId="{4E7D715A-C5F3-42DB-8184-17DFEA05C015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Percentiles</a:t>
          </a:r>
          <a:endParaRPr lang="es-MX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6AA41A9-49A8-4691-AA42-FE7AE6D39703}" type="parTrans" cxnId="{0E9174CB-B4B8-46B7-8114-57825FCDA3DB}">
      <dgm:prSet/>
      <dgm:spPr>
        <a:ln>
          <a:solidFill>
            <a:srgbClr val="C00000"/>
          </a:solidFill>
        </a:ln>
      </dgm:spPr>
      <dgm:t>
        <a:bodyPr/>
        <a:lstStyle/>
        <a:p>
          <a:endParaRPr lang="es-MX" dirty="0"/>
        </a:p>
      </dgm:t>
    </dgm:pt>
    <dgm:pt modelId="{E766493F-705A-46A1-BE07-98DC7E40CD44}" type="sibTrans" cxnId="{0E9174CB-B4B8-46B7-8114-57825FCDA3DB}">
      <dgm:prSet/>
      <dgm:spPr/>
      <dgm:t>
        <a:bodyPr/>
        <a:lstStyle/>
        <a:p>
          <a:endParaRPr lang="es-MX"/>
        </a:p>
      </dgm:t>
    </dgm:pt>
    <dgm:pt modelId="{BE306799-F92C-4676-8ED3-6BE8CE37FF54}" type="pres">
      <dgm:prSet presAssocID="{DCA0C2F7-ACFD-49D3-A518-513852A853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A2C33FC-9FDB-4961-B3B9-2E361B1394B4}" type="pres">
      <dgm:prSet presAssocID="{C8A28378-C71D-4DA7-B5E3-6568608467A5}" presName="root1" presStyleCnt="0"/>
      <dgm:spPr/>
    </dgm:pt>
    <dgm:pt modelId="{768CA35A-51B6-4C71-8263-4FAB0AF5481F}" type="pres">
      <dgm:prSet presAssocID="{C8A28378-C71D-4DA7-B5E3-6568608467A5}" presName="LevelOneTextNode" presStyleLbl="node0" presStyleIdx="0" presStyleCnt="1" custScaleX="79761" custLinFactNeighborX="-21651" custLinFactNeighborY="-423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E459E7-F543-4481-965C-C531BB773F04}" type="pres">
      <dgm:prSet presAssocID="{C8A28378-C71D-4DA7-B5E3-6568608467A5}" presName="level2hierChild" presStyleCnt="0"/>
      <dgm:spPr/>
    </dgm:pt>
    <dgm:pt modelId="{FFFACAD7-313B-472D-B53B-E63956D2126C}" type="pres">
      <dgm:prSet presAssocID="{29BA112D-ABC8-42F2-9C9D-1B4147905CA2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A6A55719-57CA-45C7-8D13-903566857723}" type="pres">
      <dgm:prSet presAssocID="{29BA112D-ABC8-42F2-9C9D-1B4147905CA2}" presName="connTx" presStyleLbl="parChTrans1D2" presStyleIdx="0" presStyleCnt="2"/>
      <dgm:spPr/>
      <dgm:t>
        <a:bodyPr/>
        <a:lstStyle/>
        <a:p>
          <a:endParaRPr lang="es-MX"/>
        </a:p>
      </dgm:t>
    </dgm:pt>
    <dgm:pt modelId="{773613A5-A151-4356-90AC-7474B64803DF}" type="pres">
      <dgm:prSet presAssocID="{6D66F550-E069-4E8F-A15F-B858AE4DDFC3}" presName="root2" presStyleCnt="0"/>
      <dgm:spPr/>
    </dgm:pt>
    <dgm:pt modelId="{361D3B9E-C7F0-4342-AFAB-CFA803787401}" type="pres">
      <dgm:prSet presAssocID="{6D66F550-E069-4E8F-A15F-B858AE4DDFC3}" presName="LevelTwoTextNode" presStyleLbl="node2" presStyleIdx="0" presStyleCnt="2" custScaleX="119311" custLinFactNeighborX="-49437" custLinFactNeighborY="-4359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CB8B1C6-E891-467F-910C-52CCF9F458DB}" type="pres">
      <dgm:prSet presAssocID="{6D66F550-E069-4E8F-A15F-B858AE4DDFC3}" presName="level3hierChild" presStyleCnt="0"/>
      <dgm:spPr/>
    </dgm:pt>
    <dgm:pt modelId="{911BC170-7C4D-49D0-A290-ACB7A0E7D0D1}" type="pres">
      <dgm:prSet presAssocID="{E0B75871-CFCC-4301-86F0-D7A31D18C475}" presName="conn2-1" presStyleLbl="parChTrans1D3" presStyleIdx="0" presStyleCnt="6"/>
      <dgm:spPr/>
      <dgm:t>
        <a:bodyPr/>
        <a:lstStyle/>
        <a:p>
          <a:endParaRPr lang="es-MX"/>
        </a:p>
      </dgm:t>
    </dgm:pt>
    <dgm:pt modelId="{5719398E-0201-450C-BAE7-20796DA6641E}" type="pres">
      <dgm:prSet presAssocID="{E0B75871-CFCC-4301-86F0-D7A31D18C475}" presName="connTx" presStyleLbl="parChTrans1D3" presStyleIdx="0" presStyleCnt="6"/>
      <dgm:spPr/>
      <dgm:t>
        <a:bodyPr/>
        <a:lstStyle/>
        <a:p>
          <a:endParaRPr lang="es-MX"/>
        </a:p>
      </dgm:t>
    </dgm:pt>
    <dgm:pt modelId="{FE9A07EF-F4B0-461C-AA99-B120EB0E66E6}" type="pres">
      <dgm:prSet presAssocID="{8DDCE13F-69CA-49CE-B43C-1B40EC019230}" presName="root2" presStyleCnt="0"/>
      <dgm:spPr/>
    </dgm:pt>
    <dgm:pt modelId="{2BF069BC-1241-4A7D-A80F-515FDE70A0EE}" type="pres">
      <dgm:prSet presAssocID="{8DDCE13F-69CA-49CE-B43C-1B40EC019230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63B6F7-306A-4599-80BB-74ED6DE1C8FD}" type="pres">
      <dgm:prSet presAssocID="{8DDCE13F-69CA-49CE-B43C-1B40EC019230}" presName="level3hierChild" presStyleCnt="0"/>
      <dgm:spPr/>
    </dgm:pt>
    <dgm:pt modelId="{05D9C127-8FF7-4491-B130-837762809F5E}" type="pres">
      <dgm:prSet presAssocID="{04102A0E-940A-4654-A715-827F5090E208}" presName="conn2-1" presStyleLbl="parChTrans1D3" presStyleIdx="1" presStyleCnt="6"/>
      <dgm:spPr/>
      <dgm:t>
        <a:bodyPr/>
        <a:lstStyle/>
        <a:p>
          <a:endParaRPr lang="es-MX"/>
        </a:p>
      </dgm:t>
    </dgm:pt>
    <dgm:pt modelId="{6E25C42B-D7E1-4589-8770-6C336588503B}" type="pres">
      <dgm:prSet presAssocID="{04102A0E-940A-4654-A715-827F5090E208}" presName="connTx" presStyleLbl="parChTrans1D3" presStyleIdx="1" presStyleCnt="6"/>
      <dgm:spPr/>
      <dgm:t>
        <a:bodyPr/>
        <a:lstStyle/>
        <a:p>
          <a:endParaRPr lang="es-MX"/>
        </a:p>
      </dgm:t>
    </dgm:pt>
    <dgm:pt modelId="{CC01D369-C5FF-442B-909E-09E967D50390}" type="pres">
      <dgm:prSet presAssocID="{1E2828F4-35A1-429A-96AA-31EB51B1D3A5}" presName="root2" presStyleCnt="0"/>
      <dgm:spPr/>
    </dgm:pt>
    <dgm:pt modelId="{4B8C9CE7-BF38-4DE0-94CD-60BB64C8BEA7}" type="pres">
      <dgm:prSet presAssocID="{1E2828F4-35A1-429A-96AA-31EB51B1D3A5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5E1824-9640-47F5-9CF0-766F1E757791}" type="pres">
      <dgm:prSet presAssocID="{1E2828F4-35A1-429A-96AA-31EB51B1D3A5}" presName="level3hierChild" presStyleCnt="0"/>
      <dgm:spPr/>
    </dgm:pt>
    <dgm:pt modelId="{82EE4E75-1927-4C27-A0CA-FC99FED3BA3D}" type="pres">
      <dgm:prSet presAssocID="{940441EF-A9D0-473E-9C52-680A40B0A8B8}" presName="conn2-1" presStyleLbl="parChTrans1D3" presStyleIdx="2" presStyleCnt="6"/>
      <dgm:spPr/>
      <dgm:t>
        <a:bodyPr/>
        <a:lstStyle/>
        <a:p>
          <a:endParaRPr lang="es-MX"/>
        </a:p>
      </dgm:t>
    </dgm:pt>
    <dgm:pt modelId="{43D7C6EB-96F5-4F9B-B212-D7A560CDE341}" type="pres">
      <dgm:prSet presAssocID="{940441EF-A9D0-473E-9C52-680A40B0A8B8}" presName="connTx" presStyleLbl="parChTrans1D3" presStyleIdx="2" presStyleCnt="6"/>
      <dgm:spPr/>
      <dgm:t>
        <a:bodyPr/>
        <a:lstStyle/>
        <a:p>
          <a:endParaRPr lang="es-MX"/>
        </a:p>
      </dgm:t>
    </dgm:pt>
    <dgm:pt modelId="{2062D564-2EB1-49D5-A847-E352F8340B51}" type="pres">
      <dgm:prSet presAssocID="{974DC4A2-900A-439D-9BB5-BA7753E41600}" presName="root2" presStyleCnt="0"/>
      <dgm:spPr/>
    </dgm:pt>
    <dgm:pt modelId="{C7698918-0725-4416-9B7C-634D944F2533}" type="pres">
      <dgm:prSet presAssocID="{974DC4A2-900A-439D-9BB5-BA7753E41600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645CE6-C3CD-449A-BB1B-829F45282229}" type="pres">
      <dgm:prSet presAssocID="{974DC4A2-900A-439D-9BB5-BA7753E41600}" presName="level3hierChild" presStyleCnt="0"/>
      <dgm:spPr/>
    </dgm:pt>
    <dgm:pt modelId="{D707E90B-EFEE-4591-A8D1-56E5563C6942}" type="pres">
      <dgm:prSet presAssocID="{9B5E6997-3C77-4EB0-9E48-3352551C4234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BDFFDEB1-D92B-42B2-BFB5-34922AB62D57}" type="pres">
      <dgm:prSet presAssocID="{9B5E6997-3C77-4EB0-9E48-3352551C4234}" presName="connTx" presStyleLbl="parChTrans1D2" presStyleIdx="1" presStyleCnt="2"/>
      <dgm:spPr/>
      <dgm:t>
        <a:bodyPr/>
        <a:lstStyle/>
        <a:p>
          <a:endParaRPr lang="es-MX"/>
        </a:p>
      </dgm:t>
    </dgm:pt>
    <dgm:pt modelId="{36273A7A-B64B-40A3-9D37-5E7AC412FAFB}" type="pres">
      <dgm:prSet presAssocID="{48EA176D-D2FF-437D-B50F-1E100C3737F2}" presName="root2" presStyleCnt="0"/>
      <dgm:spPr/>
    </dgm:pt>
    <dgm:pt modelId="{78CBC2C8-2EAE-46CD-941F-A4BBEE7427E1}" type="pres">
      <dgm:prSet presAssocID="{48EA176D-D2FF-437D-B50F-1E100C3737F2}" presName="LevelTwoTextNode" presStyleLbl="node2" presStyleIdx="1" presStyleCnt="2" custScaleX="107300" custLinFactNeighborX="-49437" custLinFactNeighborY="6649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926028-F8CA-4E57-95B0-7EE449C266E0}" type="pres">
      <dgm:prSet presAssocID="{48EA176D-D2FF-437D-B50F-1E100C3737F2}" presName="level3hierChild" presStyleCnt="0"/>
      <dgm:spPr/>
    </dgm:pt>
    <dgm:pt modelId="{7DC79769-4D00-40C0-B773-77B552535B1B}" type="pres">
      <dgm:prSet presAssocID="{BA80934D-BF30-40AD-B269-9E964061F9DC}" presName="conn2-1" presStyleLbl="parChTrans1D3" presStyleIdx="3" presStyleCnt="6"/>
      <dgm:spPr/>
      <dgm:t>
        <a:bodyPr/>
        <a:lstStyle/>
        <a:p>
          <a:endParaRPr lang="es-MX"/>
        </a:p>
      </dgm:t>
    </dgm:pt>
    <dgm:pt modelId="{DE476AAC-9B5D-4022-8FB1-51451657046A}" type="pres">
      <dgm:prSet presAssocID="{BA80934D-BF30-40AD-B269-9E964061F9DC}" presName="connTx" presStyleLbl="parChTrans1D3" presStyleIdx="3" presStyleCnt="6"/>
      <dgm:spPr/>
      <dgm:t>
        <a:bodyPr/>
        <a:lstStyle/>
        <a:p>
          <a:endParaRPr lang="es-MX"/>
        </a:p>
      </dgm:t>
    </dgm:pt>
    <dgm:pt modelId="{92C5CB08-F562-4D15-891B-E16560B57F86}" type="pres">
      <dgm:prSet presAssocID="{8586B4D8-18B5-483F-AE95-BE40EBB95566}" presName="root2" presStyleCnt="0"/>
      <dgm:spPr/>
    </dgm:pt>
    <dgm:pt modelId="{F39AAF0D-0560-4FA3-9404-00055821ECB2}" type="pres">
      <dgm:prSet presAssocID="{8586B4D8-18B5-483F-AE95-BE40EBB95566}" presName="LevelTwoTextNode" presStyleLbl="node3" presStyleIdx="3" presStyleCnt="6" custLinFactNeighborX="7213" custLinFactNeighborY="215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666439-769B-4156-BE60-0B234E10AFAE}" type="pres">
      <dgm:prSet presAssocID="{8586B4D8-18B5-483F-AE95-BE40EBB95566}" presName="level3hierChild" presStyleCnt="0"/>
      <dgm:spPr/>
    </dgm:pt>
    <dgm:pt modelId="{36EC9900-C248-43AD-9175-306B86EBBB80}" type="pres">
      <dgm:prSet presAssocID="{1A01A7E8-0F62-4D93-A360-F7A25546B846}" presName="conn2-1" presStyleLbl="parChTrans1D3" presStyleIdx="4" presStyleCnt="6"/>
      <dgm:spPr/>
      <dgm:t>
        <a:bodyPr/>
        <a:lstStyle/>
        <a:p>
          <a:endParaRPr lang="es-MX"/>
        </a:p>
      </dgm:t>
    </dgm:pt>
    <dgm:pt modelId="{9C59194A-0E55-439F-80E5-0F815D396EA0}" type="pres">
      <dgm:prSet presAssocID="{1A01A7E8-0F62-4D93-A360-F7A25546B846}" presName="connTx" presStyleLbl="parChTrans1D3" presStyleIdx="4" presStyleCnt="6"/>
      <dgm:spPr/>
      <dgm:t>
        <a:bodyPr/>
        <a:lstStyle/>
        <a:p>
          <a:endParaRPr lang="es-MX"/>
        </a:p>
      </dgm:t>
    </dgm:pt>
    <dgm:pt modelId="{A18C4FA3-09BE-4C3A-B2A0-48584D501B4D}" type="pres">
      <dgm:prSet presAssocID="{13AE3984-5035-4072-9A4F-A3DECD969D0D}" presName="root2" presStyleCnt="0"/>
      <dgm:spPr/>
    </dgm:pt>
    <dgm:pt modelId="{BCF8B217-D84D-4417-927D-FBA66C841025}" type="pres">
      <dgm:prSet presAssocID="{13AE3984-5035-4072-9A4F-A3DECD969D0D}" presName="LevelTwoTextNode" presStyleLbl="node3" presStyleIdx="4" presStyleCnt="6" custLinFactNeighborX="7213" custLinFactNeighborY="302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DA548D4-AA24-4391-BED0-A4D9510698E1}" type="pres">
      <dgm:prSet presAssocID="{13AE3984-5035-4072-9A4F-A3DECD969D0D}" presName="level3hierChild" presStyleCnt="0"/>
      <dgm:spPr/>
    </dgm:pt>
    <dgm:pt modelId="{2DC28D7B-4599-499B-AD02-CD35D635FCC8}" type="pres">
      <dgm:prSet presAssocID="{A6AA41A9-49A8-4691-AA42-FE7AE6D39703}" presName="conn2-1" presStyleLbl="parChTrans1D3" presStyleIdx="5" presStyleCnt="6"/>
      <dgm:spPr/>
      <dgm:t>
        <a:bodyPr/>
        <a:lstStyle/>
        <a:p>
          <a:endParaRPr lang="es-MX"/>
        </a:p>
      </dgm:t>
    </dgm:pt>
    <dgm:pt modelId="{3AA77214-48C7-44C8-862E-C2BC0ACD1C4A}" type="pres">
      <dgm:prSet presAssocID="{A6AA41A9-49A8-4691-AA42-FE7AE6D39703}" presName="connTx" presStyleLbl="parChTrans1D3" presStyleIdx="5" presStyleCnt="6"/>
      <dgm:spPr/>
      <dgm:t>
        <a:bodyPr/>
        <a:lstStyle/>
        <a:p>
          <a:endParaRPr lang="es-MX"/>
        </a:p>
      </dgm:t>
    </dgm:pt>
    <dgm:pt modelId="{70E3B7BF-ABE7-4996-A73F-E712A4C544D0}" type="pres">
      <dgm:prSet presAssocID="{4E7D715A-C5F3-42DB-8184-17DFEA05C015}" presName="root2" presStyleCnt="0"/>
      <dgm:spPr/>
    </dgm:pt>
    <dgm:pt modelId="{A5486AE2-D2FC-43C1-8E9F-4D3DF2F21D50}" type="pres">
      <dgm:prSet presAssocID="{4E7D715A-C5F3-42DB-8184-17DFEA05C015}" presName="LevelTwoTextNode" presStyleLbl="node3" presStyleIdx="5" presStyleCnt="6" custLinFactNeighborX="12041" custLinFactNeighborY="2320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7DCCE55-F2A0-4AF7-8E4B-F9FD0D5CDE67}" type="pres">
      <dgm:prSet presAssocID="{4E7D715A-C5F3-42DB-8184-17DFEA05C015}" presName="level3hierChild" presStyleCnt="0"/>
      <dgm:spPr/>
    </dgm:pt>
  </dgm:ptLst>
  <dgm:cxnLst>
    <dgm:cxn modelId="{7ED898D8-7A54-4490-BE8C-F9260DAD26EE}" srcId="{C8A28378-C71D-4DA7-B5E3-6568608467A5}" destId="{6D66F550-E069-4E8F-A15F-B858AE4DDFC3}" srcOrd="0" destOrd="0" parTransId="{29BA112D-ABC8-42F2-9C9D-1B4147905CA2}" sibTransId="{98DA5781-FEF2-49F4-84A1-F839D45DA8A5}"/>
    <dgm:cxn modelId="{EA9D38CB-F3EB-452B-91D4-7F74953F0C2D}" srcId="{48EA176D-D2FF-437D-B50F-1E100C3737F2}" destId="{13AE3984-5035-4072-9A4F-A3DECD969D0D}" srcOrd="1" destOrd="0" parTransId="{1A01A7E8-0F62-4D93-A360-F7A25546B846}" sibTransId="{DE16F509-8A28-4138-B73B-DE3D78370D8B}"/>
    <dgm:cxn modelId="{FA006414-EE5D-498B-BFAC-5EE6EFB60364}" type="presOf" srcId="{9B5E6997-3C77-4EB0-9E48-3352551C4234}" destId="{D707E90B-EFEE-4591-A8D1-56E5563C6942}" srcOrd="0" destOrd="0" presId="urn:microsoft.com/office/officeart/2005/8/layout/hierarchy2"/>
    <dgm:cxn modelId="{52F4A40A-E541-4BEB-B36F-C0071D683E29}" type="presOf" srcId="{1E2828F4-35A1-429A-96AA-31EB51B1D3A5}" destId="{4B8C9CE7-BF38-4DE0-94CD-60BB64C8BEA7}" srcOrd="0" destOrd="0" presId="urn:microsoft.com/office/officeart/2005/8/layout/hierarchy2"/>
    <dgm:cxn modelId="{650F77DD-D249-44F5-9F7E-83933023EFC1}" type="presOf" srcId="{DCA0C2F7-ACFD-49D3-A518-513852A85316}" destId="{BE306799-F92C-4676-8ED3-6BE8CE37FF54}" srcOrd="0" destOrd="0" presId="urn:microsoft.com/office/officeart/2005/8/layout/hierarchy2"/>
    <dgm:cxn modelId="{8FEBE2B0-3723-4697-8F42-3F5E95A14B5A}" type="presOf" srcId="{E0B75871-CFCC-4301-86F0-D7A31D18C475}" destId="{911BC170-7C4D-49D0-A290-ACB7A0E7D0D1}" srcOrd="0" destOrd="0" presId="urn:microsoft.com/office/officeart/2005/8/layout/hierarchy2"/>
    <dgm:cxn modelId="{C90A1B2A-8A26-4913-9AF7-33C968AF2472}" srcId="{6D66F550-E069-4E8F-A15F-B858AE4DDFC3}" destId="{974DC4A2-900A-439D-9BB5-BA7753E41600}" srcOrd="2" destOrd="0" parTransId="{940441EF-A9D0-473E-9C52-680A40B0A8B8}" sibTransId="{3BA086F0-4375-4DE1-A239-AA7C13D11D8E}"/>
    <dgm:cxn modelId="{AD3B70B4-319E-4433-8603-AEB0D9660007}" srcId="{DCA0C2F7-ACFD-49D3-A518-513852A85316}" destId="{C8A28378-C71D-4DA7-B5E3-6568608467A5}" srcOrd="0" destOrd="0" parTransId="{87995287-0034-4A94-8FC0-5F2274266448}" sibTransId="{D2B0B9B7-7DA4-4DE6-B671-51E8D6316856}"/>
    <dgm:cxn modelId="{A151ECDE-9BD1-4E36-B6DD-513643EA45F9}" type="presOf" srcId="{C8A28378-C71D-4DA7-B5E3-6568608467A5}" destId="{768CA35A-51B6-4C71-8263-4FAB0AF5481F}" srcOrd="0" destOrd="0" presId="urn:microsoft.com/office/officeart/2005/8/layout/hierarchy2"/>
    <dgm:cxn modelId="{2CF717DC-7509-4B07-9369-87BDB8E9DA08}" type="presOf" srcId="{1A01A7E8-0F62-4D93-A360-F7A25546B846}" destId="{36EC9900-C248-43AD-9175-306B86EBBB80}" srcOrd="0" destOrd="0" presId="urn:microsoft.com/office/officeart/2005/8/layout/hierarchy2"/>
    <dgm:cxn modelId="{677A018F-D9B8-4A3C-BF2D-04DC742242A5}" srcId="{6D66F550-E069-4E8F-A15F-B858AE4DDFC3}" destId="{8DDCE13F-69CA-49CE-B43C-1B40EC019230}" srcOrd="0" destOrd="0" parTransId="{E0B75871-CFCC-4301-86F0-D7A31D18C475}" sibTransId="{8C3E2B94-F947-4D85-B053-EC78FE0EC638}"/>
    <dgm:cxn modelId="{687D25D1-000A-495D-8B78-780D65404F41}" type="presOf" srcId="{1A01A7E8-0F62-4D93-A360-F7A25546B846}" destId="{9C59194A-0E55-439F-80E5-0F815D396EA0}" srcOrd="1" destOrd="0" presId="urn:microsoft.com/office/officeart/2005/8/layout/hierarchy2"/>
    <dgm:cxn modelId="{12452607-904B-4A74-8432-922EC54F81AF}" type="presOf" srcId="{8DDCE13F-69CA-49CE-B43C-1B40EC019230}" destId="{2BF069BC-1241-4A7D-A80F-515FDE70A0EE}" srcOrd="0" destOrd="0" presId="urn:microsoft.com/office/officeart/2005/8/layout/hierarchy2"/>
    <dgm:cxn modelId="{63BDACEA-9C66-47F4-A026-5BA6F91AFB6C}" srcId="{6D66F550-E069-4E8F-A15F-B858AE4DDFC3}" destId="{1E2828F4-35A1-429A-96AA-31EB51B1D3A5}" srcOrd="1" destOrd="0" parTransId="{04102A0E-940A-4654-A715-827F5090E208}" sibTransId="{12C797FF-7D2B-4F59-985A-579977B53A85}"/>
    <dgm:cxn modelId="{B38A44B0-3A5D-4CCD-BF53-4A759C442717}" type="presOf" srcId="{E0B75871-CFCC-4301-86F0-D7A31D18C475}" destId="{5719398E-0201-450C-BAE7-20796DA6641E}" srcOrd="1" destOrd="0" presId="urn:microsoft.com/office/officeart/2005/8/layout/hierarchy2"/>
    <dgm:cxn modelId="{253E4C71-93AE-4C6D-A9A2-2124A229A1B6}" type="presOf" srcId="{4E7D715A-C5F3-42DB-8184-17DFEA05C015}" destId="{A5486AE2-D2FC-43C1-8E9F-4D3DF2F21D50}" srcOrd="0" destOrd="0" presId="urn:microsoft.com/office/officeart/2005/8/layout/hierarchy2"/>
    <dgm:cxn modelId="{CDFEEBCE-4307-442A-80EC-2738E3D6BAF5}" type="presOf" srcId="{BA80934D-BF30-40AD-B269-9E964061F9DC}" destId="{DE476AAC-9B5D-4022-8FB1-51451657046A}" srcOrd="1" destOrd="0" presId="urn:microsoft.com/office/officeart/2005/8/layout/hierarchy2"/>
    <dgm:cxn modelId="{329FA1A5-A005-4811-BE10-96AB5D313F79}" type="presOf" srcId="{940441EF-A9D0-473E-9C52-680A40B0A8B8}" destId="{43D7C6EB-96F5-4F9B-B212-D7A560CDE341}" srcOrd="1" destOrd="0" presId="urn:microsoft.com/office/officeart/2005/8/layout/hierarchy2"/>
    <dgm:cxn modelId="{DBFEB50A-4409-4F69-98B7-1015502B6317}" type="presOf" srcId="{04102A0E-940A-4654-A715-827F5090E208}" destId="{6E25C42B-D7E1-4589-8770-6C336588503B}" srcOrd="1" destOrd="0" presId="urn:microsoft.com/office/officeart/2005/8/layout/hierarchy2"/>
    <dgm:cxn modelId="{4F7DA1D1-853D-4976-A9A3-E892F293F8E5}" type="presOf" srcId="{13AE3984-5035-4072-9A4F-A3DECD969D0D}" destId="{BCF8B217-D84D-4417-927D-FBA66C841025}" srcOrd="0" destOrd="0" presId="urn:microsoft.com/office/officeart/2005/8/layout/hierarchy2"/>
    <dgm:cxn modelId="{0E9174CB-B4B8-46B7-8114-57825FCDA3DB}" srcId="{48EA176D-D2FF-437D-B50F-1E100C3737F2}" destId="{4E7D715A-C5F3-42DB-8184-17DFEA05C015}" srcOrd="2" destOrd="0" parTransId="{A6AA41A9-49A8-4691-AA42-FE7AE6D39703}" sibTransId="{E766493F-705A-46A1-BE07-98DC7E40CD44}"/>
    <dgm:cxn modelId="{0C2BBC50-4823-4F40-9C40-FE21F67F933F}" srcId="{48EA176D-D2FF-437D-B50F-1E100C3737F2}" destId="{8586B4D8-18B5-483F-AE95-BE40EBB95566}" srcOrd="0" destOrd="0" parTransId="{BA80934D-BF30-40AD-B269-9E964061F9DC}" sibTransId="{D1B990C9-14F6-4DF1-8C93-43EE03B3A92C}"/>
    <dgm:cxn modelId="{FBBBBD08-F3C4-450F-8AF7-3409853C6500}" type="presOf" srcId="{04102A0E-940A-4654-A715-827F5090E208}" destId="{05D9C127-8FF7-4491-B130-837762809F5E}" srcOrd="0" destOrd="0" presId="urn:microsoft.com/office/officeart/2005/8/layout/hierarchy2"/>
    <dgm:cxn modelId="{C6551564-70B0-4B65-A87D-EB9808F23D3B}" type="presOf" srcId="{8586B4D8-18B5-483F-AE95-BE40EBB95566}" destId="{F39AAF0D-0560-4FA3-9404-00055821ECB2}" srcOrd="0" destOrd="0" presId="urn:microsoft.com/office/officeart/2005/8/layout/hierarchy2"/>
    <dgm:cxn modelId="{284AB908-3482-417A-A2A0-62B664A53F37}" type="presOf" srcId="{9B5E6997-3C77-4EB0-9E48-3352551C4234}" destId="{BDFFDEB1-D92B-42B2-BFB5-34922AB62D57}" srcOrd="1" destOrd="0" presId="urn:microsoft.com/office/officeart/2005/8/layout/hierarchy2"/>
    <dgm:cxn modelId="{E3B2FCE6-B991-4B01-92B4-1AA0B8284E19}" type="presOf" srcId="{48EA176D-D2FF-437D-B50F-1E100C3737F2}" destId="{78CBC2C8-2EAE-46CD-941F-A4BBEE7427E1}" srcOrd="0" destOrd="0" presId="urn:microsoft.com/office/officeart/2005/8/layout/hierarchy2"/>
    <dgm:cxn modelId="{2AF4F512-ECA9-4D19-966A-8823CF3F14B8}" type="presOf" srcId="{940441EF-A9D0-473E-9C52-680A40B0A8B8}" destId="{82EE4E75-1927-4C27-A0CA-FC99FED3BA3D}" srcOrd="0" destOrd="0" presId="urn:microsoft.com/office/officeart/2005/8/layout/hierarchy2"/>
    <dgm:cxn modelId="{6A565554-93F2-4349-82C7-77B8CCDB8C24}" type="presOf" srcId="{29BA112D-ABC8-42F2-9C9D-1B4147905CA2}" destId="{A6A55719-57CA-45C7-8D13-903566857723}" srcOrd="1" destOrd="0" presId="urn:microsoft.com/office/officeart/2005/8/layout/hierarchy2"/>
    <dgm:cxn modelId="{58F577A9-3EF6-4C8A-8C1C-17D268AC4064}" type="presOf" srcId="{A6AA41A9-49A8-4691-AA42-FE7AE6D39703}" destId="{3AA77214-48C7-44C8-862E-C2BC0ACD1C4A}" srcOrd="1" destOrd="0" presId="urn:microsoft.com/office/officeart/2005/8/layout/hierarchy2"/>
    <dgm:cxn modelId="{22AB3F60-A69B-4725-9ACB-3725A34B58C4}" type="presOf" srcId="{BA80934D-BF30-40AD-B269-9E964061F9DC}" destId="{7DC79769-4D00-40C0-B773-77B552535B1B}" srcOrd="0" destOrd="0" presId="urn:microsoft.com/office/officeart/2005/8/layout/hierarchy2"/>
    <dgm:cxn modelId="{9A4A93CD-714C-408A-AD19-68A996D5C6A0}" type="presOf" srcId="{A6AA41A9-49A8-4691-AA42-FE7AE6D39703}" destId="{2DC28D7B-4599-499B-AD02-CD35D635FCC8}" srcOrd="0" destOrd="0" presId="urn:microsoft.com/office/officeart/2005/8/layout/hierarchy2"/>
    <dgm:cxn modelId="{CFD5F027-4144-4D94-9EBA-59CFAA157A14}" type="presOf" srcId="{29BA112D-ABC8-42F2-9C9D-1B4147905CA2}" destId="{FFFACAD7-313B-472D-B53B-E63956D2126C}" srcOrd="0" destOrd="0" presId="urn:microsoft.com/office/officeart/2005/8/layout/hierarchy2"/>
    <dgm:cxn modelId="{36CFEE69-A42E-421F-8973-BA9C8CC10186}" type="presOf" srcId="{974DC4A2-900A-439D-9BB5-BA7753E41600}" destId="{C7698918-0725-4416-9B7C-634D944F2533}" srcOrd="0" destOrd="0" presId="urn:microsoft.com/office/officeart/2005/8/layout/hierarchy2"/>
    <dgm:cxn modelId="{4A57AC5C-9A21-4139-9C69-02005B44B620}" srcId="{C8A28378-C71D-4DA7-B5E3-6568608467A5}" destId="{48EA176D-D2FF-437D-B50F-1E100C3737F2}" srcOrd="1" destOrd="0" parTransId="{9B5E6997-3C77-4EB0-9E48-3352551C4234}" sibTransId="{DA51A048-102F-4EE0-AC32-D354EBE206D2}"/>
    <dgm:cxn modelId="{2EC0A556-D939-4D0C-ACDC-83F675528C7C}" type="presOf" srcId="{6D66F550-E069-4E8F-A15F-B858AE4DDFC3}" destId="{361D3B9E-C7F0-4342-AFAB-CFA803787401}" srcOrd="0" destOrd="0" presId="urn:microsoft.com/office/officeart/2005/8/layout/hierarchy2"/>
    <dgm:cxn modelId="{891B34C4-2059-44C5-9B94-530A21032B77}" type="presParOf" srcId="{BE306799-F92C-4676-8ED3-6BE8CE37FF54}" destId="{BA2C33FC-9FDB-4961-B3B9-2E361B1394B4}" srcOrd="0" destOrd="0" presId="urn:microsoft.com/office/officeart/2005/8/layout/hierarchy2"/>
    <dgm:cxn modelId="{B153D65B-A457-4F59-B32B-38BE6898DDEA}" type="presParOf" srcId="{BA2C33FC-9FDB-4961-B3B9-2E361B1394B4}" destId="{768CA35A-51B6-4C71-8263-4FAB0AF5481F}" srcOrd="0" destOrd="0" presId="urn:microsoft.com/office/officeart/2005/8/layout/hierarchy2"/>
    <dgm:cxn modelId="{8363E272-6905-484B-B96F-4A7AE8AA98D1}" type="presParOf" srcId="{BA2C33FC-9FDB-4961-B3B9-2E361B1394B4}" destId="{EAE459E7-F543-4481-965C-C531BB773F04}" srcOrd="1" destOrd="0" presId="urn:microsoft.com/office/officeart/2005/8/layout/hierarchy2"/>
    <dgm:cxn modelId="{3D511E5A-40E7-4E34-A5BA-99495553D389}" type="presParOf" srcId="{EAE459E7-F543-4481-965C-C531BB773F04}" destId="{FFFACAD7-313B-472D-B53B-E63956D2126C}" srcOrd="0" destOrd="0" presId="urn:microsoft.com/office/officeart/2005/8/layout/hierarchy2"/>
    <dgm:cxn modelId="{21D4E3C1-06A0-44ED-9016-FC194AE27413}" type="presParOf" srcId="{FFFACAD7-313B-472D-B53B-E63956D2126C}" destId="{A6A55719-57CA-45C7-8D13-903566857723}" srcOrd="0" destOrd="0" presId="urn:microsoft.com/office/officeart/2005/8/layout/hierarchy2"/>
    <dgm:cxn modelId="{921C161B-A314-4FF1-AFC5-EAA09A34F186}" type="presParOf" srcId="{EAE459E7-F543-4481-965C-C531BB773F04}" destId="{773613A5-A151-4356-90AC-7474B64803DF}" srcOrd="1" destOrd="0" presId="urn:microsoft.com/office/officeart/2005/8/layout/hierarchy2"/>
    <dgm:cxn modelId="{87986494-1046-4AF5-B43C-620F2CE4B446}" type="presParOf" srcId="{773613A5-A151-4356-90AC-7474B64803DF}" destId="{361D3B9E-C7F0-4342-AFAB-CFA803787401}" srcOrd="0" destOrd="0" presId="urn:microsoft.com/office/officeart/2005/8/layout/hierarchy2"/>
    <dgm:cxn modelId="{A4783099-B380-4CC7-B034-46123B256FB8}" type="presParOf" srcId="{773613A5-A151-4356-90AC-7474B64803DF}" destId="{4CB8B1C6-E891-467F-910C-52CCF9F458DB}" srcOrd="1" destOrd="0" presId="urn:microsoft.com/office/officeart/2005/8/layout/hierarchy2"/>
    <dgm:cxn modelId="{C0E90BC1-61ED-45A5-9DDE-301976DE6A3B}" type="presParOf" srcId="{4CB8B1C6-E891-467F-910C-52CCF9F458DB}" destId="{911BC170-7C4D-49D0-A290-ACB7A0E7D0D1}" srcOrd="0" destOrd="0" presId="urn:microsoft.com/office/officeart/2005/8/layout/hierarchy2"/>
    <dgm:cxn modelId="{1B2718D3-CB07-4E09-A37A-EEC0CB4F7414}" type="presParOf" srcId="{911BC170-7C4D-49D0-A290-ACB7A0E7D0D1}" destId="{5719398E-0201-450C-BAE7-20796DA6641E}" srcOrd="0" destOrd="0" presId="urn:microsoft.com/office/officeart/2005/8/layout/hierarchy2"/>
    <dgm:cxn modelId="{2227C570-90B0-4C43-996A-3A35C26136A9}" type="presParOf" srcId="{4CB8B1C6-E891-467F-910C-52CCF9F458DB}" destId="{FE9A07EF-F4B0-461C-AA99-B120EB0E66E6}" srcOrd="1" destOrd="0" presId="urn:microsoft.com/office/officeart/2005/8/layout/hierarchy2"/>
    <dgm:cxn modelId="{CE1AA43A-E729-44F7-9887-4C7833537DAC}" type="presParOf" srcId="{FE9A07EF-F4B0-461C-AA99-B120EB0E66E6}" destId="{2BF069BC-1241-4A7D-A80F-515FDE70A0EE}" srcOrd="0" destOrd="0" presId="urn:microsoft.com/office/officeart/2005/8/layout/hierarchy2"/>
    <dgm:cxn modelId="{C03A1185-F6E0-4BF3-A5AB-1D4BDE7A81E2}" type="presParOf" srcId="{FE9A07EF-F4B0-461C-AA99-B120EB0E66E6}" destId="{2463B6F7-306A-4599-80BB-74ED6DE1C8FD}" srcOrd="1" destOrd="0" presId="urn:microsoft.com/office/officeart/2005/8/layout/hierarchy2"/>
    <dgm:cxn modelId="{FC934A25-7AFC-49E6-B420-3444864AE69F}" type="presParOf" srcId="{4CB8B1C6-E891-467F-910C-52CCF9F458DB}" destId="{05D9C127-8FF7-4491-B130-837762809F5E}" srcOrd="2" destOrd="0" presId="urn:microsoft.com/office/officeart/2005/8/layout/hierarchy2"/>
    <dgm:cxn modelId="{4740318D-8B0C-44BE-A7C9-64607E5A9BB9}" type="presParOf" srcId="{05D9C127-8FF7-4491-B130-837762809F5E}" destId="{6E25C42B-D7E1-4589-8770-6C336588503B}" srcOrd="0" destOrd="0" presId="urn:microsoft.com/office/officeart/2005/8/layout/hierarchy2"/>
    <dgm:cxn modelId="{ECB3A1BB-ECD2-4E44-A4EC-C1A8899F61D5}" type="presParOf" srcId="{4CB8B1C6-E891-467F-910C-52CCF9F458DB}" destId="{CC01D369-C5FF-442B-909E-09E967D50390}" srcOrd="3" destOrd="0" presId="urn:microsoft.com/office/officeart/2005/8/layout/hierarchy2"/>
    <dgm:cxn modelId="{DDA7C898-691A-4B41-BC9C-F44EC45C961D}" type="presParOf" srcId="{CC01D369-C5FF-442B-909E-09E967D50390}" destId="{4B8C9CE7-BF38-4DE0-94CD-60BB64C8BEA7}" srcOrd="0" destOrd="0" presId="urn:microsoft.com/office/officeart/2005/8/layout/hierarchy2"/>
    <dgm:cxn modelId="{6AE2CE3C-3B7F-413F-AB4E-8A12E87668A3}" type="presParOf" srcId="{CC01D369-C5FF-442B-909E-09E967D50390}" destId="{2A5E1824-9640-47F5-9CF0-766F1E757791}" srcOrd="1" destOrd="0" presId="urn:microsoft.com/office/officeart/2005/8/layout/hierarchy2"/>
    <dgm:cxn modelId="{B9AC2FE9-E36C-4439-BE80-F7E5241DA1FC}" type="presParOf" srcId="{4CB8B1C6-E891-467F-910C-52CCF9F458DB}" destId="{82EE4E75-1927-4C27-A0CA-FC99FED3BA3D}" srcOrd="4" destOrd="0" presId="urn:microsoft.com/office/officeart/2005/8/layout/hierarchy2"/>
    <dgm:cxn modelId="{8E79D915-72FC-4606-BE22-570080AE33D2}" type="presParOf" srcId="{82EE4E75-1927-4C27-A0CA-FC99FED3BA3D}" destId="{43D7C6EB-96F5-4F9B-B212-D7A560CDE341}" srcOrd="0" destOrd="0" presId="urn:microsoft.com/office/officeart/2005/8/layout/hierarchy2"/>
    <dgm:cxn modelId="{7EC88FDB-9F22-4ACB-95B1-D10730303B97}" type="presParOf" srcId="{4CB8B1C6-E891-467F-910C-52CCF9F458DB}" destId="{2062D564-2EB1-49D5-A847-E352F8340B51}" srcOrd="5" destOrd="0" presId="urn:microsoft.com/office/officeart/2005/8/layout/hierarchy2"/>
    <dgm:cxn modelId="{26E65020-952C-46F7-8A86-2FAC56CA1039}" type="presParOf" srcId="{2062D564-2EB1-49D5-A847-E352F8340B51}" destId="{C7698918-0725-4416-9B7C-634D944F2533}" srcOrd="0" destOrd="0" presId="urn:microsoft.com/office/officeart/2005/8/layout/hierarchy2"/>
    <dgm:cxn modelId="{EC7411CD-D076-43E8-A6AB-98518731F4E2}" type="presParOf" srcId="{2062D564-2EB1-49D5-A847-E352F8340B51}" destId="{3D645CE6-C3CD-449A-BB1B-829F45282229}" srcOrd="1" destOrd="0" presId="urn:microsoft.com/office/officeart/2005/8/layout/hierarchy2"/>
    <dgm:cxn modelId="{BE13E967-ECE1-40AC-83E5-4B2CBDA453D7}" type="presParOf" srcId="{EAE459E7-F543-4481-965C-C531BB773F04}" destId="{D707E90B-EFEE-4591-A8D1-56E5563C6942}" srcOrd="2" destOrd="0" presId="urn:microsoft.com/office/officeart/2005/8/layout/hierarchy2"/>
    <dgm:cxn modelId="{DAEB7E01-4DCD-4CEB-9753-7A77A5813405}" type="presParOf" srcId="{D707E90B-EFEE-4591-A8D1-56E5563C6942}" destId="{BDFFDEB1-D92B-42B2-BFB5-34922AB62D57}" srcOrd="0" destOrd="0" presId="urn:microsoft.com/office/officeart/2005/8/layout/hierarchy2"/>
    <dgm:cxn modelId="{3E10E4DF-420D-42E2-B779-245BA2F673C1}" type="presParOf" srcId="{EAE459E7-F543-4481-965C-C531BB773F04}" destId="{36273A7A-B64B-40A3-9D37-5E7AC412FAFB}" srcOrd="3" destOrd="0" presId="urn:microsoft.com/office/officeart/2005/8/layout/hierarchy2"/>
    <dgm:cxn modelId="{1FD47951-E3C4-4ADC-B67E-10918953E438}" type="presParOf" srcId="{36273A7A-B64B-40A3-9D37-5E7AC412FAFB}" destId="{78CBC2C8-2EAE-46CD-941F-A4BBEE7427E1}" srcOrd="0" destOrd="0" presId="urn:microsoft.com/office/officeart/2005/8/layout/hierarchy2"/>
    <dgm:cxn modelId="{3CF50CB8-46DF-44E5-9697-463ABB25BCB8}" type="presParOf" srcId="{36273A7A-B64B-40A3-9D37-5E7AC412FAFB}" destId="{9B926028-F8CA-4E57-95B0-7EE449C266E0}" srcOrd="1" destOrd="0" presId="urn:microsoft.com/office/officeart/2005/8/layout/hierarchy2"/>
    <dgm:cxn modelId="{65F4726C-47AF-4418-BBF0-31485A11AD51}" type="presParOf" srcId="{9B926028-F8CA-4E57-95B0-7EE449C266E0}" destId="{7DC79769-4D00-40C0-B773-77B552535B1B}" srcOrd="0" destOrd="0" presId="urn:microsoft.com/office/officeart/2005/8/layout/hierarchy2"/>
    <dgm:cxn modelId="{EB1959DA-5BFD-4039-A562-497D71AA8825}" type="presParOf" srcId="{7DC79769-4D00-40C0-B773-77B552535B1B}" destId="{DE476AAC-9B5D-4022-8FB1-51451657046A}" srcOrd="0" destOrd="0" presId="urn:microsoft.com/office/officeart/2005/8/layout/hierarchy2"/>
    <dgm:cxn modelId="{C95C6721-0C21-47E3-82C0-2863FC8E965D}" type="presParOf" srcId="{9B926028-F8CA-4E57-95B0-7EE449C266E0}" destId="{92C5CB08-F562-4D15-891B-E16560B57F86}" srcOrd="1" destOrd="0" presId="urn:microsoft.com/office/officeart/2005/8/layout/hierarchy2"/>
    <dgm:cxn modelId="{A385DEF4-F4DE-4CD1-A3A6-A421EB2F8D0C}" type="presParOf" srcId="{92C5CB08-F562-4D15-891B-E16560B57F86}" destId="{F39AAF0D-0560-4FA3-9404-00055821ECB2}" srcOrd="0" destOrd="0" presId="urn:microsoft.com/office/officeart/2005/8/layout/hierarchy2"/>
    <dgm:cxn modelId="{35557AD6-E8EE-4646-AEE9-7B273CD1D143}" type="presParOf" srcId="{92C5CB08-F562-4D15-891B-E16560B57F86}" destId="{DE666439-769B-4156-BE60-0B234E10AFAE}" srcOrd="1" destOrd="0" presId="urn:microsoft.com/office/officeart/2005/8/layout/hierarchy2"/>
    <dgm:cxn modelId="{7B225864-50AD-476E-933B-4C1A283BDF77}" type="presParOf" srcId="{9B926028-F8CA-4E57-95B0-7EE449C266E0}" destId="{36EC9900-C248-43AD-9175-306B86EBBB80}" srcOrd="2" destOrd="0" presId="urn:microsoft.com/office/officeart/2005/8/layout/hierarchy2"/>
    <dgm:cxn modelId="{7A5E25CF-7F95-493F-A5B5-AEF249D0F0EE}" type="presParOf" srcId="{36EC9900-C248-43AD-9175-306B86EBBB80}" destId="{9C59194A-0E55-439F-80E5-0F815D396EA0}" srcOrd="0" destOrd="0" presId="urn:microsoft.com/office/officeart/2005/8/layout/hierarchy2"/>
    <dgm:cxn modelId="{E4F2FACE-4F1F-43A0-9C2C-FD0EA000D3ED}" type="presParOf" srcId="{9B926028-F8CA-4E57-95B0-7EE449C266E0}" destId="{A18C4FA3-09BE-4C3A-B2A0-48584D501B4D}" srcOrd="3" destOrd="0" presId="urn:microsoft.com/office/officeart/2005/8/layout/hierarchy2"/>
    <dgm:cxn modelId="{778A3AA2-8432-46F8-B001-395AA6A1E25E}" type="presParOf" srcId="{A18C4FA3-09BE-4C3A-B2A0-48584D501B4D}" destId="{BCF8B217-D84D-4417-927D-FBA66C841025}" srcOrd="0" destOrd="0" presId="urn:microsoft.com/office/officeart/2005/8/layout/hierarchy2"/>
    <dgm:cxn modelId="{593C33D5-2A92-4B6B-A60F-9AA6911EB12C}" type="presParOf" srcId="{A18C4FA3-09BE-4C3A-B2A0-48584D501B4D}" destId="{5DA548D4-AA24-4391-BED0-A4D9510698E1}" srcOrd="1" destOrd="0" presId="urn:microsoft.com/office/officeart/2005/8/layout/hierarchy2"/>
    <dgm:cxn modelId="{D4280EEC-5B37-4282-9402-BF02A8959B59}" type="presParOf" srcId="{9B926028-F8CA-4E57-95B0-7EE449C266E0}" destId="{2DC28D7B-4599-499B-AD02-CD35D635FCC8}" srcOrd="4" destOrd="0" presId="urn:microsoft.com/office/officeart/2005/8/layout/hierarchy2"/>
    <dgm:cxn modelId="{32F08658-91FA-4127-A9FD-FA451D79964D}" type="presParOf" srcId="{2DC28D7B-4599-499B-AD02-CD35D635FCC8}" destId="{3AA77214-48C7-44C8-862E-C2BC0ACD1C4A}" srcOrd="0" destOrd="0" presId="urn:microsoft.com/office/officeart/2005/8/layout/hierarchy2"/>
    <dgm:cxn modelId="{9C757FA1-A02C-45FE-921C-0BBEED803CD8}" type="presParOf" srcId="{9B926028-F8CA-4E57-95B0-7EE449C266E0}" destId="{70E3B7BF-ABE7-4996-A73F-E712A4C544D0}" srcOrd="5" destOrd="0" presId="urn:microsoft.com/office/officeart/2005/8/layout/hierarchy2"/>
    <dgm:cxn modelId="{FC40FED1-3AEB-465F-A671-2CF0FB7CD5A2}" type="presParOf" srcId="{70E3B7BF-ABE7-4996-A73F-E712A4C544D0}" destId="{A5486AE2-D2FC-43C1-8E9F-4D3DF2F21D50}" srcOrd="0" destOrd="0" presId="urn:microsoft.com/office/officeart/2005/8/layout/hierarchy2"/>
    <dgm:cxn modelId="{26AF0006-D67A-4F95-ABCD-96A79CE013AF}" type="presParOf" srcId="{70E3B7BF-ABE7-4996-A73F-E712A4C544D0}" destId="{97DCCE55-F2A0-4AF7-8E4B-F9FD0D5CDE6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967357-22F1-4577-9CF8-EF6768380B32}">
      <dsp:nvSpPr>
        <dsp:cNvPr id="0" name=""/>
        <dsp:cNvSpPr/>
      </dsp:nvSpPr>
      <dsp:spPr>
        <a:xfrm rot="5400000">
          <a:off x="-253847" y="256552"/>
          <a:ext cx="1692317" cy="1184622"/>
        </a:xfrm>
        <a:prstGeom prst="chevron">
          <a:avLst/>
        </a:prstGeom>
        <a:solidFill>
          <a:srgbClr val="C00000"/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Medidas de POSICIÓN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 rot="5400000">
        <a:off x="-253847" y="256552"/>
        <a:ext cx="1692317" cy="1184622"/>
      </dsp:txXfrm>
    </dsp:sp>
    <dsp:sp modelId="{16B8A632-7476-49F1-8A33-99DE277117E7}">
      <dsp:nvSpPr>
        <dsp:cNvPr id="0" name=""/>
        <dsp:cNvSpPr/>
      </dsp:nvSpPr>
      <dsp:spPr>
        <a:xfrm rot="5400000">
          <a:off x="3690543" y="-2503216"/>
          <a:ext cx="1100006" cy="61118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Nos dan un valor promedio o característica representativa de la muestra.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3690543" y="-2503216"/>
        <a:ext cx="1100006" cy="6111849"/>
      </dsp:txXfrm>
    </dsp:sp>
    <dsp:sp modelId="{6FB33DAC-12EB-4296-8FB8-20892BEADC90}">
      <dsp:nvSpPr>
        <dsp:cNvPr id="0" name=""/>
        <dsp:cNvSpPr/>
      </dsp:nvSpPr>
      <dsp:spPr>
        <a:xfrm rot="5400000">
          <a:off x="-253847" y="1755836"/>
          <a:ext cx="1692317" cy="1184622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Medidas de DISPERSIÓN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 rot="5400000">
        <a:off x="-253847" y="1755836"/>
        <a:ext cx="1692317" cy="1184622"/>
      </dsp:txXfrm>
    </dsp:sp>
    <dsp:sp modelId="{2950ACDA-59F1-4511-994B-FD1917008F9C}">
      <dsp:nvSpPr>
        <dsp:cNvPr id="0" name=""/>
        <dsp:cNvSpPr/>
      </dsp:nvSpPr>
      <dsp:spPr>
        <a:xfrm rot="5400000">
          <a:off x="3681742" y="-1049989"/>
          <a:ext cx="1100006" cy="61118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Sirven para medir el grado de representatividad de las medidas de posición central respecto de los datos.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3681742" y="-1049989"/>
        <a:ext cx="1100006" cy="6111849"/>
      </dsp:txXfrm>
    </dsp:sp>
    <dsp:sp modelId="{DE7765FF-F01A-4FED-9BF4-04BAA7D16C65}">
      <dsp:nvSpPr>
        <dsp:cNvPr id="0" name=""/>
        <dsp:cNvSpPr/>
      </dsp:nvSpPr>
      <dsp:spPr>
        <a:xfrm rot="5400000">
          <a:off x="-253847" y="3255121"/>
          <a:ext cx="1692317" cy="1184622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Medidas de ASIMETRIA</a:t>
          </a:r>
          <a:endParaRPr lang="es-MX" sz="1400" kern="1200" dirty="0">
            <a:solidFill>
              <a:schemeClr val="tx1"/>
            </a:solidFill>
          </a:endParaRPr>
        </a:p>
      </dsp:txBody>
      <dsp:txXfrm rot="5400000">
        <a:off x="-253847" y="3255121"/>
        <a:ext cx="1692317" cy="1184622"/>
      </dsp:txXfrm>
    </dsp:sp>
    <dsp:sp modelId="{27BE55FA-CB1F-4A61-A412-164C4BC1DC92}">
      <dsp:nvSpPr>
        <dsp:cNvPr id="0" name=""/>
        <dsp:cNvSpPr/>
      </dsp:nvSpPr>
      <dsp:spPr>
        <a:xfrm rot="5400000">
          <a:off x="3690543" y="495352"/>
          <a:ext cx="1100006" cy="61118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Permite identificar las características de la distribución de datos sin necesidad de generar el gráfico.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3690543" y="495352"/>
        <a:ext cx="1100006" cy="6111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7687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Medidas de Tendencia Central</a:t>
            </a:r>
          </a:p>
          <a:p>
            <a:endParaRPr lang="es-MX" sz="900" b="1" dirty="0" smtClean="0">
              <a:solidFill>
                <a:srgbClr val="151515"/>
              </a:solidFill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059832" y="1628800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 bwMode="auto">
          <a:xfrm>
            <a:off x="1475656" y="1628800"/>
            <a:ext cx="3168352" cy="3600400"/>
          </a:xfrm>
          <a:prstGeom prst="roundRect">
            <a:avLst/>
          </a:prstGeom>
          <a:solidFill>
            <a:schemeClr val="bg1"/>
          </a:solidFill>
          <a:ln w="12700" cap="sq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MX" b="1" dirty="0" smtClean="0"/>
              <a:t>Es el punto central </a:t>
            </a:r>
          </a:p>
          <a:p>
            <a:pPr algn="ctr"/>
            <a:r>
              <a:rPr lang="es-MX" b="1" dirty="0" smtClean="0"/>
              <a:t>de una serie de datos</a:t>
            </a:r>
          </a:p>
          <a:p>
            <a:pPr algn="ctr"/>
            <a:r>
              <a:rPr lang="es-MX" b="1" dirty="0" smtClean="0"/>
              <a:t> ordenados de forma </a:t>
            </a:r>
          </a:p>
          <a:p>
            <a:pPr algn="ctr"/>
            <a:r>
              <a:rPr lang="es-MX" b="1" dirty="0" smtClean="0"/>
              <a:t>ascendente </a:t>
            </a:r>
          </a:p>
          <a:p>
            <a:pPr algn="ctr"/>
            <a:r>
              <a:rPr lang="es-MX" b="1" dirty="0" smtClean="0"/>
              <a:t>o descendente</a:t>
            </a:r>
            <a:endParaRPr kumimoji="0" lang="es-MX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4" descr="http://www.tuveras.com/estadistica/median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1002" y="2636912"/>
            <a:ext cx="3790950" cy="14859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507669" y="4653136"/>
            <a:ext cx="120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Me = </a:t>
            </a:r>
            <a:r>
              <a:rPr lang="es-MX" u="sng" dirty="0" smtClean="0"/>
              <a:t>N +1 </a:t>
            </a:r>
            <a:endParaRPr lang="es-MX" dirty="0" smtClean="0"/>
          </a:p>
          <a:p>
            <a:r>
              <a:rPr lang="es-MX" dirty="0" smtClean="0"/>
              <a:t>           2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2843808" y="404664"/>
            <a:ext cx="3046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Mediana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131840" y="112474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187624" y="2636912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800" dirty="0" smtClean="0"/>
              <a:t>Ejemplo 2: Obtener la mediana de los siguientes datos: 4, 7, 1, 9, 2, 5, 6.</a:t>
            </a:r>
            <a:endParaRPr lang="es-MX" sz="1800" dirty="0"/>
          </a:p>
        </p:txBody>
      </p:sp>
      <p:sp>
        <p:nvSpPr>
          <p:cNvPr id="5" name="4 Rectángulo"/>
          <p:cNvSpPr/>
          <p:nvPr/>
        </p:nvSpPr>
        <p:spPr bwMode="auto">
          <a:xfrm>
            <a:off x="1331640" y="3429000"/>
            <a:ext cx="2664296" cy="648072"/>
          </a:xfrm>
          <a:prstGeom prst="rect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1,2,4</a:t>
            </a:r>
            <a:r>
              <a:rPr kumimoji="0" lang="es-MX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,</a:t>
            </a:r>
            <a:r>
              <a:rPr kumimoji="0" lang="es-MX" sz="2400" b="0" i="0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5</a:t>
            </a:r>
            <a:r>
              <a:rPr kumimoji="0" lang="es-MX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,6,7,9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000110" y="1628800"/>
            <a:ext cx="3703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dirty="0" smtClean="0"/>
              <a:t>Me = </a:t>
            </a:r>
            <a:r>
              <a:rPr lang="es-MX" u="sng" dirty="0" smtClean="0"/>
              <a:t>N+1</a:t>
            </a:r>
            <a:r>
              <a:rPr lang="es-MX" dirty="0" smtClean="0"/>
              <a:t>   = </a:t>
            </a:r>
            <a:r>
              <a:rPr lang="es-MX" u="sng" dirty="0" smtClean="0"/>
              <a:t>6+1</a:t>
            </a:r>
            <a:r>
              <a:rPr lang="es-MX" dirty="0" smtClean="0"/>
              <a:t>  = </a:t>
            </a:r>
            <a:r>
              <a:rPr lang="es-MX" u="sng" dirty="0" smtClean="0"/>
              <a:t>7</a:t>
            </a:r>
            <a:r>
              <a:rPr lang="es-MX" dirty="0" smtClean="0"/>
              <a:t> = 3.5</a:t>
            </a:r>
            <a:endParaRPr lang="es-MX" dirty="0" smtClean="0">
              <a:solidFill>
                <a:srgbClr val="FF0000"/>
              </a:solidFill>
            </a:endParaRPr>
          </a:p>
          <a:p>
            <a:pPr algn="l"/>
            <a:r>
              <a:rPr lang="es-MX" dirty="0" smtClean="0"/>
              <a:t>             2          2        2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1043608" y="620688"/>
            <a:ext cx="75608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Ejemplo 1 :  Obtener la mediana de los siguientes datos: 4, 7, 1, 9, 2, 5</a:t>
            </a:r>
          </a:p>
          <a:p>
            <a:endParaRPr lang="es-MX" dirty="0"/>
          </a:p>
        </p:txBody>
      </p:sp>
      <p:sp>
        <p:nvSpPr>
          <p:cNvPr id="8" name="7 Rectángulo"/>
          <p:cNvSpPr/>
          <p:nvPr/>
        </p:nvSpPr>
        <p:spPr bwMode="auto">
          <a:xfrm>
            <a:off x="1187624" y="1628800"/>
            <a:ext cx="1584176" cy="792088"/>
          </a:xfrm>
          <a:prstGeom prst="rect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,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,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5,7,9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627784" y="4437112"/>
            <a:ext cx="3816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Me = </a:t>
            </a:r>
            <a:r>
              <a:rPr lang="es-MX" u="sng" dirty="0" smtClean="0"/>
              <a:t>N+1</a:t>
            </a:r>
            <a:r>
              <a:rPr lang="es-MX" dirty="0" smtClean="0"/>
              <a:t>   = </a:t>
            </a:r>
            <a:r>
              <a:rPr lang="es-MX" u="sng" dirty="0" smtClean="0"/>
              <a:t>7+1</a:t>
            </a:r>
            <a:r>
              <a:rPr lang="es-MX" dirty="0" smtClean="0"/>
              <a:t>  = </a:t>
            </a:r>
            <a:r>
              <a:rPr lang="es-MX" u="sng" dirty="0" smtClean="0"/>
              <a:t>8</a:t>
            </a:r>
            <a:r>
              <a:rPr lang="es-MX" dirty="0" smtClean="0"/>
              <a:t> = 4</a:t>
            </a:r>
            <a:endParaRPr lang="es-MX" dirty="0" smtClean="0">
              <a:solidFill>
                <a:srgbClr val="FF0000"/>
              </a:solidFill>
            </a:endParaRPr>
          </a:p>
          <a:p>
            <a:pPr algn="l"/>
            <a:r>
              <a:rPr lang="es-MX" dirty="0" smtClean="0"/>
              <a:t>             2          2       2</a:t>
            </a:r>
            <a:endParaRPr lang="es-MX" dirty="0"/>
          </a:p>
        </p:txBody>
      </p:sp>
      <p:cxnSp>
        <p:nvCxnSpPr>
          <p:cNvPr id="10" name="9 Conector recto de flecha"/>
          <p:cNvCxnSpPr/>
          <p:nvPr/>
        </p:nvCxnSpPr>
        <p:spPr bwMode="auto">
          <a:xfrm>
            <a:off x="1907704" y="1268760"/>
            <a:ext cx="72008" cy="720080"/>
          </a:xfrm>
          <a:prstGeom prst="straightConnector1">
            <a:avLst/>
          </a:prstGeom>
          <a:solidFill>
            <a:schemeClr val="bg1"/>
          </a:solidFill>
          <a:ln w="38100" cap="sq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10 Conector recto de flecha"/>
          <p:cNvCxnSpPr/>
          <p:nvPr/>
        </p:nvCxnSpPr>
        <p:spPr bwMode="auto">
          <a:xfrm>
            <a:off x="2627784" y="2924944"/>
            <a:ext cx="72008" cy="720080"/>
          </a:xfrm>
          <a:prstGeom prst="straightConnector1">
            <a:avLst/>
          </a:prstGeom>
          <a:solidFill>
            <a:schemeClr val="bg1"/>
          </a:solidFill>
          <a:ln w="38100" cap="sq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11 CuadroTexto"/>
          <p:cNvSpPr txBox="1"/>
          <p:nvPr/>
        </p:nvSpPr>
        <p:spPr>
          <a:xfrm>
            <a:off x="7596336" y="1628800"/>
            <a:ext cx="9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= </a:t>
            </a:r>
            <a:r>
              <a:rPr lang="es-MX" dirty="0" smtClean="0">
                <a:solidFill>
                  <a:srgbClr val="C00000"/>
                </a:solidFill>
              </a:rPr>
              <a:t>4.5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940152" y="4437112"/>
            <a:ext cx="9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= </a:t>
            </a:r>
            <a:r>
              <a:rPr lang="es-MX" dirty="0" smtClean="0">
                <a:solidFill>
                  <a:srgbClr val="C00000"/>
                </a:solidFill>
              </a:rPr>
              <a:t>5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3" name="2 Rectángulo redondeado"/>
          <p:cNvSpPr/>
          <p:nvPr/>
        </p:nvSpPr>
        <p:spPr bwMode="auto">
          <a:xfrm>
            <a:off x="1259632" y="1988840"/>
            <a:ext cx="3672408" cy="2880320"/>
          </a:xfrm>
          <a:prstGeom prst="roundRect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La moda de un conjunto </a:t>
            </a: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de datos  numéricos </a:t>
            </a: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es el valor</a:t>
            </a: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que más se repite</a:t>
            </a:r>
            <a:endParaRPr kumimoji="0" lang="es-MX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http://www.eyeintheskygroup.com/Azar-Ciencia/Analisis-Estadistico-Juegos-de-Azar/Promedio-Mediana-Moda-Juego-de-Azar_archivos/C%C3%A1lculo_de_la%20Moda_Juego_de_Az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700808"/>
            <a:ext cx="3024336" cy="3528392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 bwMode="auto">
          <a:xfrm>
            <a:off x="6660232" y="5013176"/>
            <a:ext cx="1944216" cy="360040"/>
          </a:xfrm>
          <a:prstGeom prst="rect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Ningún</a:t>
            </a:r>
            <a:r>
              <a:rPr kumimoji="0" lang="es-MX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número se repite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347864" y="404664"/>
            <a:ext cx="2098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Moda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1916832"/>
            <a:ext cx="68407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Se llaman Medidas de Tendencia Central a los valores  que tienden a situarse en el centro del conjunto de datos ordenados respecto a su magnitud.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ES" sz="2800" dirty="0" smtClean="0"/>
              <a:t>Su objetivo es </a:t>
            </a:r>
            <a:r>
              <a:rPr lang="es-MX" sz="2800" dirty="0" smtClean="0"/>
              <a:t>resumir y sintetizar un conjunto de datos mediante un único número o unos pocos</a:t>
            </a:r>
          </a:p>
          <a:p>
            <a:pPr algn="just"/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/>
              <a:t>Kazmier L. (2005) Estadística Aplicada  a la Administración y a la Economía. México: Mc Graw Hill</a:t>
            </a:r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/>
              <a:t>Levin K. &amp; Rubin D. (2010) Estadística Para Administración y Economía. México: Pearson</a:t>
            </a:r>
            <a:endParaRPr lang="es-MX" sz="2400" dirty="0" smtClean="0"/>
          </a:p>
          <a:p>
            <a:pPr lvl="0" algn="just"/>
            <a:endParaRPr lang="es-ES" sz="2400" b="1" dirty="0" smtClean="0"/>
          </a:p>
          <a:p>
            <a:pPr lvl="0" algn="just"/>
            <a:r>
              <a:rPr lang="es-ES" sz="2400" b="1" dirty="0" err="1" smtClean="0"/>
              <a:t>Berenson</a:t>
            </a:r>
            <a:r>
              <a:rPr lang="es-ES" sz="2400" b="1" dirty="0" smtClean="0"/>
              <a:t> M. et al   (2001) Estadística para la Administración. México: PEARSON</a:t>
            </a: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8"/>
            <a:ext cx="820866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Medidas de Tendencia Central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/>
              <a:t> La tendencia central se refiere al punto medio de una distribución, se utiliza para la toma de decisiones</a:t>
            </a:r>
          </a:p>
          <a:p>
            <a:pPr algn="just">
              <a:buFont typeface="Arial" pitchFamily="34" charset="0"/>
              <a:buChar char="•"/>
            </a:pPr>
            <a:endParaRPr lang="es-MX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The central tendency refers to the middle point of a distribution, is used for decision making</a:t>
            </a:r>
            <a:endParaRPr lang="es-MX" sz="2400" dirty="0" smtClean="0"/>
          </a:p>
          <a:p>
            <a:pPr algn="just"/>
            <a:endParaRPr lang="es-MX" sz="2400" dirty="0" smtClean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Tendencia  central y decisiones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Central tendency and decisions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al estudiante los elementos cuantitativos necesarios para la aplicación de metodologías estadísticas a la investigación aplicada y para la toma de decisiones en la organización.</a:t>
            </a:r>
            <a:endParaRPr lang="es-MX" sz="2800" dirty="0" smtClean="0"/>
          </a:p>
          <a:p>
            <a:pPr algn="ctr"/>
            <a:r>
              <a:rPr lang="es-ES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Estadística Descriptiva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los elementos conceptuales e instrumentales del proceso de recopilación, organización, procesamientos, presentación y análisis de la información para la correcta toma de decisiones.</a:t>
            </a:r>
            <a:endParaRPr lang="es-MX" sz="2800" dirty="0" smtClean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1.3  </a:t>
            </a:r>
            <a:r>
              <a:rPr lang="es-ES" sz="2800" dirty="0" smtClean="0"/>
              <a:t>Medidas de tendencia central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Las tablas de frecuencias y las representaciones gráficas representan un primer resumen de la información  que contienen nuestros datos, pero podríamos necesitar  resumirla aún más en una sola característica o valor. 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Para ello se definen una serie de medidas que resumen  dicha información, y que pueden ser de varios tipos.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644280" y="19972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graphicFrame>
        <p:nvGraphicFramePr>
          <p:cNvPr id="8" name="7 Diagrama"/>
          <p:cNvGraphicFramePr/>
          <p:nvPr/>
        </p:nvGraphicFramePr>
        <p:xfrm>
          <a:off x="1524000" y="1397000"/>
          <a:ext cx="72964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Rectángulo"/>
          <p:cNvSpPr/>
          <p:nvPr/>
        </p:nvSpPr>
        <p:spPr>
          <a:xfrm>
            <a:off x="1835696" y="404664"/>
            <a:ext cx="5695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Tipos de medidas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971600" y="620688"/>
          <a:ext cx="770485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043608" y="620688"/>
            <a:ext cx="7596336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>
              <a:latin typeface="Algerian" pitchFamily="82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563888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" name="AutoShape 4" descr="data:image/jpeg;base64,/9j/4AAQSkZJRgABAQAAAQABAAD/2wCEAAkGBhQSEBUUExQWFRUWFxkZGBgYFxUWFxUaGBUVGRcYFxccHSYeGB8jGhgWHy8gIygpLCwsFx4xNTAqNSYrLCkBCQoKDgwOGg8PGiwkHSQsKiwsLDQtLCwsLiwsLC8sLCwtLCwsLCksLCwpLCwsLCwsLCwsLCwsMCwsLCwsKSwsLP/AABEIANoA5wMBIgACEQEDEQH/xAAbAAEAAgMBAQAAAAAAAAAAAAAABQYBAgMEB//EAEYQAAIAAwQHBAcFBwMCBwAAAAECAAMRBBIhMQUTIkFRYXEGgZHRBzJCUqGxwRQjYnLCM4KSorLh8ENTcyTSFRZjk8Pi8f/EABoBAAIDAQEAAAAAAAAAAAAAAAADAQIEBQb/xAAyEQACAQIEAwYFBAMBAAAAAAAAAQIDEQQSITETQWEiUXGBofAykbHB0SNS4fEFQoIU/9oADAMBAAIRAxEAPwD7jCEIAEIQgAQhCABCEIAEIQgAQhCABCEIAEIQgAQhCABCEIAEIQgAQhCABEY+ktbOMmUfU/avuThLHFyP4RicSAYTT/aV5s/7FYjWaf2k3NZCj1urD4EgZnCX7Ny5SStXIFZaEjWZ6x67Zr7ZrWrZVwGRorPmlZe+n5L5bK7JcCEIQ0oIQhAAhCEACEIQAIQhAAhCEACEIQAIQhAAhCEACONrtiSkLzGCKKVZjQCpAFTuxIjtET2sVTYbTey1Mz+g0+NIrJ2TZKV2S0I8miCTZ5Vc9WletwVj1xKd0QIQhEgIQhABgmPmHbD0kOzNJshCpipm+0246s+yPxZnMUzMx6Re0glhbMpO3QzipF4SycVUnAFhXPcOcfOLHoxp84S5IJLsQoOYGOLEYYDEnkY5uKxDvw4GujSVs0iwdkbC9oJs0glJRobVPGDTBjSWhzVcwBmdpj7sfWrNZlloqIAqqAFAyAAoAI8PZ7QSWSQspMd7Nvdjmx+g3AARWfSL2yNnX7PJak1xVmGctTw4MfgMd4h8EqFPNLf3oLk3UlaJLW7tRftH2SygPN/1HOMuQB6xanrsMroOZAJiwSZd1QKlqbzSp5mlB4RVvRxoAWeyB2H3k6jtxC+wvga9WMWyHUszWaXMXOydkIQhDSghCEACEIQAIQhAAhCEACEI8to0pKRwjzUViKhWdQSOQJiG0twPVCMAxmJAQhEfpDT9nkD72dLTkWF7uUYnuEQ2luSlckIpvbfSeueXo+UavOZdbT2JYN415kCtOA5iIjtH6VQQUsimpw1rClPyIczzbwMSvo+7KtJDWm0VM+b71SyKTU3q+0xoTwwHGM0qiqvJDzfQaoZFml5FzVaAAZCMwhGoSIQhAAhCNdYK0qK503+EAHxPtFOabapsw1oztd/KrFBToFp3Re/RtoNUka8jbmVAPuorUoOpBJ7uEV3TdjCGbJbBpc5nl/iSbSo/obvaLf2Etl6yXB60ssKZVvEsvzI7o4mFt/6Hm31+fP7nQrP9LT2iT7RadSySGmNickXe7bh03k7hHxmVKa1WpdYatOmqGP5mAPSgPgIlNOW6daZxadgVJUJuShxA78zvp0jfs7ZaWuQf/VT+oRSvieNUSW1y1Olw4t8z7Cq0FBkMozCEd45ohCEACEIQAIQhAAhCEACEI0nTgilmNAASSdwGcAEf2g02tlkmY2JyRfebcOm8nhHxu32l50xpkw3mY1J+g4ADACPo1m0WdITjPngiQtVlJUi8OJpljnTMgDIY95/o5szeqZidGBH8wJ+McqvTq4ntR+Hl16m2lKFLR7ny6VaZieo7r+VmX5GOp01aP9+d/wC7M84v7+i6WcpzjqqnyhL9Fkr2p0w9Ag+hjMsJiF/Y116R82n26a/rTJjdXY/Mw0boOdaGuyZZc7yBRR+Zsh3x9bsXo8scvEoZh/GxI/hFFPhFhkSFRQqKFUZBQAB0AwjTTwMm7zYqWJS+FFQ7JejpLMRNnETJwxA9iWeIr6x/Ectw3xc4QjpQhGCtEySk5O7EI1dwBUkADMnACPNZ9JLN/Zba++PU7m9r92o5xZtLQix64idL9qbPZsJkwXvcXafwGXfSPfOsgcUYmnAEqO+mJ6VjnI0fKlDYlov5UA+Qiss3+tkSrcz57pf0lTZlVkKJS+8aM/8A2r8esVR7U7PfLsXrW8WN6v5s4+zaT0NItC3ZssGuTUow6NmI+P6X0a1nnvKbEoaV4jNT3ggxxMZTqxalKV175HQoSg9IqxPaKtzW37qaaz1X7tznMAxMtjvNKkHrWJTsradTaADgr7B5Guz8cO8xRrNaGluroaMpDA8waiL/AKTRZlyemAnIH6MfWHWvxjOptWqreL16r3oMlFfByZp2r0QFtJYDCYL372TfQ98eGw2W7NltwdT4MItdvXXWZJm8UPSuyw/ipEcLHShiuK7FbNHZ2a8yKTvCz8C4wjVWrGNZ18I9Qco3hGFasYgA2hCEACEIQAIQhAAiuaYmm0z1sqnYG1NI4Chu/LvI4RMaUtuqlM+8DAcScB8YiOx8jZmTDizNQnflX4ljGOvPNONHv1fh/I6mrRc/l4lglywoAAoAKADIAZARtCEbBIhCEACEIQAIrHaXtxLs1USkybwrsp+c8fwjHpEN2x7fUJk2ZuTzB8Qh/V4cY8PYbshryJ84fdA7Kn/UNcz+EHxPLPBUxEpy4dHfv7jTCkorPU+RK6C0POtxE+2sTKzSV6qtwYr7vCuJ40zvCIAAAKAYADICMgQjVSpKmu982JnNyYjR8x1+hjeONoHq0NMfoYYyhvMOXX6GPnfpJsP38uZSl9CDliUPkw8Iv7SjUbRz+hiqdv5dZco1rRjupmv9oxY1Xos0Yd2qI+cNKi/aBN/RsqvsO69xJb6iKfMkxc+ziXdHjnNb5U+kcOHwz8PujoT3XiTOh8bNNXhUjvFfmIjza8IkNAerN4YfJoq+jpxmTJaD2mUfHH4Vi1WLnTpPm016i4WUpX8T6GrYnA58uA5xmUc+v0EcgCPaOZ3VygJJJO0dx3+celucw7Jmev0EI5y1IalScK/ECEWTIO8IQiQEIQgAQhCACudrJ1SidWPyH1jyaDt2pY19Vs+XOJzTOi9aAV9ZfiOEQS2cg0IoeBjzuNdWjiOIvL8HRo5J08pbZc0MAQag742it2ea0vFT1G4xMWLSazMMm4cenGOlhsfCt2XpL3sZalFx1WqPZCEI6AgR899IHbOl6zSG5TXHxQH5nu4xLdvO1n2aXq5Z++cZj/TX3upyHed2PzLQeh3tdoWUm/FmzuqPWY/5iSI52KrtvhQ35/g1Uaa+OWxMdieyptcy84IkIdrdfOdwfU7h1j6/LlhQAAAAKADAADIAbo4aN0ckiUsqWKKooOPMniScSecemNOHoKlG3PmKq1HNiEIRoFCONoPq9f0tHaONp3dem4xD2BGpHM5V+DRXu261lSvzH+mLCU5/zdeXMxXu12Ilj8xzr7o4RixrtQl75j6C/URSZkqLRZ2uWKQvG+3ixp8DEI8gk0GZNB1OUS+n5wR1lA4SkVPAVPzEcGGlOT8F63+x0ZayS8/fzPfIteqsM+b+YDrdur/MwiM9Hlg1jNObJQVTrheI6AgfvGOfalm+y2WyJ+0nsGI5VrjwF5gf3DFw0To1ZEpZSHBFpWuZzLZZk1PfHWoUbyhfaK9XqY6k7J25v0PZI3dD8xGE3DkPkYKlN/8AN/aATn/N/bnHSMglna7j8GpGYxLFG7jvrvHLnCLIGeiEIRYgQhCABCEIAEcLTZFcYjHcd4jvCKzhGayyV0Sm1qiAtckoaHuPGI2a9MRFot0gOhXfSo67op02bHmcbh+DUVtnsdLDSUolp0NpLWob3rLnz4H5+Ee0MTwHxisdl2rOcY0ufJh5mLQ4ouHdHcwdSVSinLcxV4qM2kUDTvo1mzXeatoDuxqQ6lRyAIJoAKACm6J3sL2Z+ySKuBrpmLnOg9lAeXzJ5RYZROOfKooYzquBI/zgYZDDwjLPFakSqyksrN4Rptcj8POAmcQRD7ijeEIRICNJgxHX6GN40fMdfoYADUG74VisdpmBmADco5Zk/wBos7Kagim/6eUVHS029Nc86eGH0jl/5OdqSj3s14VXnc4aFswM6+2CygXY8LuXxx7oi9GqbXa8RgzF25KDUj5L3x6O0Nv+z2QSx+0tBvNxEtcvE/qiQ7JaFdbKWGzMnjA75aH1WHA0vMOd0Rio0c2Wn/0/svl9R852Tl5I9WhLJr7ZNtjCqg6mRhhcQkTJg/M16nKvGLRcHAR5LNZxLuogAVKKoG5QoAEe2O7TjZHPk7mjUG74VgtDu+FIMpqCOf08oyinGsXKmpG0Oh+awjLesOh+awgAwZ2NPLzhruXxXzjREBZqiuP6VjaZJFDgMjEakmddy+K+cNdy+K+cYEsEmo4fKNtSvAQagY13L4r5w13L4r5xoEGAphUx01K8BBqBjXcvivnDXcvivnGjyxXLh/UI6aleAg1A5Vq1acOHE84odsm7bfmPzMXu1MstS9MFBJ6BSY+ZiYXYAYsxoBxJPnHG/wAn/qvH7G3Cc2WjstZ6iY55KMuppiOIifu41oP5eH5420VYBJkqm8DE8ScSfGPXSOjh6HDpqL3M1SeaTZ4RL5bj7u/9+MXfw/0/98e+kKQ7ILueC7+Hj7u/9+OiHEYZfk4H8UeukaTFBp1+hgyWC413L4r5w13L4r5xnUrwEc1lC8RT/MItqBvruXxXzjVpuWGR4rwPON9SvARzlyxU4f5eaDUDS2Wy5LZuAwyzyG/jSKlIQO+0aKAWcncqirE93ziS7U2wKVlr+Zv0j5nwip9o7Wyyks0sEzrSQSBmJddheV9sei4xxMU+LXy8o+7fRG6iskL82ctGyTpPSDTGB1KkEjggwly+rUx/ej6VKYg5bqYFeNeMePs12dWy2dZeBb1nb3mOZ6DIchEkyAE0HsmOlQouCu93qzNUnmdlsjkGN6tMOq8Osd9dy+K+cFkrTIRh5Q4DMfMRos0KM67l8V84a7l8V84wssEmo3+UbaleAidQNQ9WHQ8OK8DCNJIx8f0wgQGFJvMOLZ4e4p+kbOSAwxOHLn5RqCbzUBO1up7g4mNmY7RukYcufPnEAZLGppvIxwwwjOIO81/t5xqxNTQE4jhw5mM3zUbJyPu8ucSBgMcMN54RnGgaprhhux3RgNyOZ4c4xeN0C6d3u+cQBmYxrlw4e8OcbAE1NSOHKhp3xrMbHI7uHvCONr0ismWzzKqi1JOzxwAFakk0AHEwNpasLXIPttpm5IEsYNMzHBRQnxNB4x4uxWhjT7Q4wAOrB38W+g7+UReiLC+kbSZ0wFZINO4DZlqemZ5neY+itKAUKBgMKDDClKD4Rz6VN16nGlstvyapy4cOGt+YKkUNScq9+HdG0w4RoV5N/F/9oFThUE4bjvw5x0TKbAUOeBHlGZm4ZVMcyvANXr/eNpi45E9DTjzEBBlRQ0rhTy84TjSmFcfoY1u5YN47qiu+Np27r9DASa4ihxNcx14cI1Lm8cPlhlGb5oNk7vd841YmpwO7hy5xDA6YgjM16R559rEtHdsABUnDDab4x3vmo2SM/d84pvabSTTpy2WTib21zapIB5KCSefSE16vDjdb8vEZThndjyS7QJjzLRONJUsF5nP3UHEnACPZ2L0O7zGt89fvZxOrX/bQrgRXKqgAfh/MY6poITnSzUJs8hg88/786lVT8qijHqozBpawccvayw9yM+Gw+TWW+/n/AB9bjatS+i9ozjdvVNc6bukGOJw9k8OUa3jdpdOX4fONmbHI+qfpG4zBaniKU/8A2Bc0y3jHDc0YVyPZO73eHWF40yI2uXvdYAM1NaZVOeHCMgkGmJHdhGpY1wBNDy4czGyua1ukYfh84kDSRn4/phCQcfH9MIEDMqaX+v6FjYk0YHd5RzYkFtmoJ/SB9IwWahAQ484i4HYGl7/N0EJria4VjnrDU7JxjCuR7B8YLgdFzHUwvGvKtKRzDt7pzPxiO0z2ilWVb87ZriFrVmI91d/XLnEOSSuyUm9ESNstCoC7kKqipJNAAGFYpE0zdLTsL0uxyjnkZhHDn/SDxNI6S7FaNJsJloVpVlBqkkVDTODMeHP+Ee1FvkyQihVlXVUUABoAOFBGeSdbfSP1/gamqfj9DpZrIkpESWoVVwAG7A/5WOz5gZRy1jYbJw8iIjLd2ss8qbcmPdZcwVY0qARkCMo0OcYLV2QpJyehLlaUoT41jMzcMqn6ExAP26sf+7v91/8AtiWsukFmosyXVkOIIGeY345xEakJaRdyXCS3R6GWmIJzG+uZpvgRU0rhTz8o1eYT7LZjhxHOAmGtbrZDhz584vdFTYChzwP9oy+Y6/QxoZhqNlt/DlzjDzDhRTgeXAwXA2DGvKpFPHygvrnpHO8a1ufGIzTvaEWVC7CrNgiVxY4ZcuJ+pAikpqKuyVFt2R5u1faU2eWFQ1nTRsACpWuF6m/gOJ7417JdnDIQu/7dxiTjcBJ2eZqKnicN2Pm7OdnpgmfarSt6e2KrulDdhxphT2RzrFnV2Hsn/CT9Yzwi5z4k/Jd3XxGykorJHzMWGQJaqq5UJ51JqSTvJLEk7zWOu/8Ae/RHNWIyT4wvt7pzr8KRqTEnQsa8gQKdaecZmZ/un6RyLH3D4xkuTmpypxguB0JOAGEC1VHUfMRyLnDYOHOF80pcO7fwMFwOtaBuv0EZQmpBx/z+0ci5x2TQwVyPYPjBcBJz8f0whJBriKZ/p8oRKBlc9IukHkSJM5P9O0IxG4gLMwPI5d8erRXbyxz1B1yy2piswhCDwqcD3GJbS2i0tMl5UwVVxQ0wI3gg7iCAe6Pmlv8ARHPBOpmy3XdfvI3fQMD8Iz1HVhLNBXTGwySVpaM+knTdnpXXyqcdYlPnEVpDt/YpVazlc8JdZhPeNkd5iiSPRLaidppKj8zMfAL9YseifRPIQgz3aceA+7TwBLHxiqqV5bRt4kuNNbs8U7t/arY5lWCQRxdqMVHE+wneTEv2f7ABH19rf7RPOO1VkU8q4sRxOA3ARabJYklIEloqKMlUADwEd4bGjrebu/Qq6nKKsIQhDxQj5p6TNGFZ6TgNmYt0n8S+a0/hMfS48Wl9FJaZLSpgwbfvU7mHMRnxFLi03HmNpTySufD4+i+jTTQMtrOx2lJZOak7QHRsf3uUU3TvZ2bZXpMFVrsuPVbv3HkceuceGy2ppbq6MVZTUEZgxwqU5YepdrxOjOKqwsj7xCKVob0lS2UC0Ao29lBZDzoNpemPWJv/AM52Olden81fClY70MRSkrqSObKlNO1iahFXtnpEsqeoXmHcFUive1I4paLfbPVX7HKPtGpmkfhBpTwHUxDxENo6vp7sTwpbvQldNdpkkEIoM2e3qykxYnde90RF2ewiS62u3sGnO6oijFJN40AXdhiSd2OZxM1obs7KswNwEufWmNtO3VvoI8uktFtapjq15JayyikqpvmZ67CuVAqgHA4tFZRm+1LfkuS8SYuK0W3NkxNtKqVDMAXNFB9o0JoOdAfCMG2JfuV2rt6mNbtaV8cIrf2GZaJVml2mU9VLCYeBCMqTFYHAk3SCMQY9mi7JPSe2u21SVdSaM5gv1o67nHLA58Yuqkm9tCrgktyRlaZktcuzAdZW5nt0zu8aUMZtGlpSXr7gXLoatdm96teu6ICyaGmf+GylulZ8g6xAaVvq7MF4UZSV/ejvpjRkw2JgFLTZkxJjhaE11iMQCcKKihR+URXiTy3tyv6beNy2SN7X52Jh9MSgoYuAC1wVBxbctKVryjZdJyjL1gdSlaVrvrS71rhTOsQ2lLPMmJKCiaStpluS4W8FXEtQYUFeFesc00eRKmSZ0qYSZus10rAsSbyzRQ1RlIUFabsKiJ4kr2sRkjYnhpCXq2mXqItbxNRdu+tUHEUjNqt6S1DOwVSQAdxJyHecogpdltE2WkmbiLzMzugN+Wh+6WYqkbTYE0OS0OJpHmmWKf8AYxIKOzSp8sK4A25STVZXxO5BSh93fWB1ZW25eoZF3ljGlZRltMvrcSoY19SmYb3ac42maRlqFJYbfqjElsK4KMThyiv2mxTRItkoyy7zQ7LMWlJpZLqhhXYZQFXhhXeY9CWeZLtMufcZ0NnWUwFL8pg16t3eDkaVOA3QcSXcGRd5NWS3JNBMtg1DQ0zU8GGYPIwiO0dYm+1Tp5UorrLQKfWa5eq7DdmAK40G6ENg21qUkknoShvcV8D5w2uK+B84gzLn6sr95fU2g1vesDrNSAa4+slOF3dGtqk2rVzVqzESSJbqbpdiRdvLUBXFMSMDWopiAvP0ZbL1J7a4r4HzjG1xXwPnEYbNN1jirar9opvG9UoV1WdaAi/3gRHGzWoyJQGs1l1r5LspvalaVJc1N+tPZrupWBza5MFG/Msu1xXwPnDa4r4HziBtotDa4oJm1Ka4CSjS3uoFUUa61TU1oCCDiQRG9rlTi865rA1ZZkm8bg2VvXgTS7WtQRU40xgz9GGXqTe1xXwPnDa4r4HziBtZtRWfQN95LfVAGjSnWoQbqXwQczQqccY99jVxNdtvVXForks1+rXrtSWApdFDhXLfEqV3azIcbI9+1xXwPnDa4r4HziBpaqG8GNZkqaLrYqt8a2TuyUVpvqcY7WizzSAw1mM9cA7AiVVb1QGwGBNM8e6DP0ZOXqSzqCLr3Tewocm5UOcQds7BWSYa6sofwMVH8Pq/CNms06p9fWCaLj3qpqr61Bxx+7BBBFS2PAxhJVrooBJrrGDMaGWbkwKkwe2l4oQcxSh4xSWWWko3LK8dmR7ejCz7pk4d6H9EdpHo1sqnEzH6uAP5QI9Typ90XNatZLLMvNeN83QrLiRVTfaq4U7qby5lrDVZa1llAARdExXUCYeTAs1NyqBnhC1SpJ/AWzz/AHHrsGgJUj9lKlqeN0lv4ia/GPdtcV8D5xFKs/7JNQ3jNVXVGBxmbJ1bBsMcVBJpiDujz2yTPoxl60KRKwLEteE1b5WrXgNXUEVAOFN8NuorRFLXerJ7a4r4HzhtcV8D5xG2MzFnGomFDLlgE1uhg02+aFiRhq86xxmyppnT8ZgUrSWRU0rLoSov3cG3EYmL5tOZWxL7XFfA+cZ2uK+B84hVs80iSWEwHWOJl2ZNoUCTrrUL1WrGWaVJFQK0Ecp32q5MBD7dx0utjL21Dyq4U2ADvqS+OUVz9GTl6k/tcV8D5w2uK+B84hXlThMqNYZGsWq3vvKXHDEEm9dv6s0rXBqYYHqJU4We0AF6nWamp+8AKC6C1a1v3iKmoBFYnN0ZGXqSm1xXwPnGdrivgfOIC1yZ91jL1oFyXgWJa+Ji3itWvAXL1cQDhTfHutqTNQgS9e1kuvrVuiYt8kFqkXa4E1pBm30YZSR2uK+B84bXFfA+cQwlz7+N8j7UDgSBqtSAaC8dnWVwjnIE9QrATSyzJpcMxIaXWaZagE0qfuqEUpjXhEZ+jJy9Sd2uK+B84bXFfA+cQSi0qFVw7FZysWQ4NLYEsu40VqilMrueMdJZnXiWSYWM4EbZVBKJFMAaVUYFSMTXPCJz9GGUmlvb6d1YxENY5U/7mt8TATryzVlsLjYqK0xe4RdAoK1plCLxldbFWrE6TCKT6SBNWzXtaQrOFuKLqlSrnbOJY4DgOW+LlZxsL0Hyisamabjba3qS4Wipd50hCKl20thE+yynJWRMf7zGgahWiseGOI8ompPJHMEI5nYtauDkQY2ikdt9HpZZcu02ZRJmI4GwAoYEHBgMDiBnuJi5WWdfRWpS8oNOFQDEQqXk4taoJRslJHWEIqjaYFqnzF1glWWSbrteuGc+OxfqKIKGtMT0MTOajbqRGLkWoGMxxsZS4NVdubrlLvdTCO0XRURiscrWjlaIwQ+8VvUHIVAr1w5GKl2MLG3W0O7TCrBQzGpIV5gGWAyyAAhcqmWUY23LxheLfcXOEIQ0oIQhAAjUzAMCRG0QUnsfZxJKTJauxremMAXJOJYOdoU3Y4RWTlyRZW5k7CKf6NbXMezzA5LKj3UJxwugkA8Bge+LhFaVTiQUu8mccknERqrg5EGKx2rtZe02ayAkLNa9NoSCyLXZqNxo1egjw9sLGti1Nqs6iWVcK6oLqupBNGUYH1SO/kIXOvlu0tFuWjTvZX1Zd4RrLeoBGRFfGNo0CjBMZijekVZqy5ZM03Xm3dWoupdoSL2ZY4bzTlF5hUamaTjba3qXlC0U+8QhHC1y3ZaI4Q72u3iB+EHCvM1HIwxlDtWEU3sA7GdbC7M5ExVvMasQpmgV/tCKUqnEjmLzjklY39KB/wCjX/lX+iZFskeqvQfKKb2hQTJ7q4DqDgG2gNlcgcszE52VcmU1STRqDkLq4DgIRTl+tLr9hkl+mve5NR57bYJc5Lk1FdeDAEdeRj0RG9pJhWyTipIIQ0INCOhjTNpRbYmO+hXNJ6Gl2icllkIBJlsGtDipFQCFlBjmaFsN1RF0UUFI4WCQqSkCqFAUYAADEVOAj0RSnTUbvmy05X0NJykqQMDQ060wil+jiShs82VMVTMSa15WUEiqqN/NSO6LvFB9ISiXNlvLFx2FGZdlmx3sMTCsR2LVO7l4jKXavDvPT2Ts+r0jbJcr9gu4eqrkqQBwI+8HQcousRvZ6zqlml3VVaqCaACpOZNMzziShlGGSFvP5lKks0gYpnY0/wDX6Q/5P/kmxYu0EwrIYgkGq4g0PrCKjoyWEnIyAKWZbxUULVYVqRn3wqtK1SPT+i9NdiXUv8azK0NM6YVyrurG0I1iCGs2irSP2lsY/kkyV+YaJhRhxjMIrGKjt9bkt3EVvTWldeWs8h1UerNnEi7LBzVMdpyMMMBXEgxOaQ/ZTPyN/SY+ff8AhUn/AGpf8C+UZ8RNrRcxtKKerLpoMyJY+z2chhLUElSGpeJ9Yj2iQT5YRKxAdkbIiS3uIq1bG6oFaDCtOpifh1L4EUn8TKb2rGp0hY7Q2EuurY7lqWzPRyf3THX0iLrJMqQuMybNUKOgap6CoiwaakK9nmB1DC6TRgCKgVGB5xU/R0oYzGYXmWiqxxKr7qk4gchGWpHtOn+/07x0H2VP9pdpUu6oA3ADwjeEI3GYpfpOP3Mj/m/Q0XSKLpyWJk9w4DhWNAwvBelcosfZmYTIxJO0Ria7hGSlK9WXX7D5rsL3uS8IRFdpJpWTUEg3hkacY0yllVxKV3YgPR8fvbb/AM36psYjx2JBLassBC2d3ZrnnTPfCMdGpkhlZoqQzSu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8" name="AutoShape 10" descr="data:image/jpeg;base64,/9j/4AAQSkZJRgABAQAAAQABAAD/2wCEAAkGBhQQEBQSExMSEhMVFhQTGBAWGBUVFRYZFxYXFhgUFxUZGyYfFxojGRUTIC8gJSgqLSwsFiAxNTAsNScrLCkBCQoKDQwNDQ8PDSkYFBgpKSkpKSkpKSkpKSkpKSkpKSkpKSkpKSkpKSkpKSkpKSkpKSkpKSkpKSkpKSkpKSkpKf/AABEIAMkA+wMBIgACEQEDEQH/xAAcAAEAAwADAQEAAAAAAAAAAAAABQYHAwQIAQL/xABREAABAwIDBAYFBAoQBwEAAAABAAIDBBEFEiEGEzFBByJRYXGBFDJSkaEjQmKSJENTcnOCsbLB0wgVGDM0NVRjdJOzwtHS4fAWZYOUoqPxF//EABUBAQEAAAAAAAAAAAAAAAAAAAAB/8QAFREBAQAAAAAAAAAAAAAAAAAAAAH/2gAMAwEAAhEDEQA/ANxREQEREBERAREQEREBERAREQEREBERAREQEuvj3gAk6Aakr8QEltzoTrbsvwHkLIORERAREQEREBERAREQEREBERAREQEREBERAREQEREBERAREQEREEfiUt3RwjjISXfg2WLvIksb+OpBV/Z+p9Jqamo4saRTRn6LOs9w++c4e4KwICIiAiIgIiICIiAiIgIiICIiAiIgIi/MjrAm17a2HHyQfS6y+ro4iN7A7dnUjMxw9ppzN+IXHgWMtqY83B7dHs7D2+B5f6IJJERAREQEREBERAVZ272mFJAWNPy0oLW/RB0L/LW3f4Kw1dU2JjpHGzWguJ7hqsP2pxCSorHZwQ7qgM9nMAWt8mlvxQazsTRbqggFrFzd4fxzm/IQPJTi46eEMY1o4NAaPIWXIgIiICIiAiIgIiICIiAiIgIiICIiAiL8S3t1bX7DwPd3IK9iU7qV+dusLzct9h3O3Zf/AHwVexKpdTTCrpyMjz1h8251LHD2TxHYfAKx1+IMOYEdU6SQu0c36Q7R3jhxVTxCN1MSW/KwP0seBv8ANd2O7+f5Ki94FtBHVx5mGzh60Z9Zp/SOw/8AxSaxhzXxO9IpXu6upA9dnaHN+c3v4dqt2zvSfFJZlTaF/De/aneJ+Z56d6KvKL8xyhwDmkOB1DgbgjtBHFfpQEREBERBWNtMRDdxCeEkrXPH0GOboe4uLfcVlDqne4g57vnVJJ8N7/grj0hVN67L7MMdvN8hP91Z/q2Vx5h5N++9wVR6NRdXDK9s8McreD2h3hcajxBuPJdpQEREBERAREQEREBERAREQEREBERAREQQe0GFtkFz1TwEvIdjXd3Yf9mlVDpaRxY9t43aZTqxw+ieB8PyLS6wnI6zBIbeoTbN2i9iqJU7Rxtu3dvLCbOgkDXtHgSbi3YR5hUV6WgD3bykks8a7kus8feE+sO4/FQ1bVRPcW1ETopRoZYgAb/zkDrAnvBaVZKvDqCcXjqPRnexIC5l+4nUe8qvY1QSBtjVU07RwtMxxA7AJLOHgEHBh2KTUZvTVYLb3ytdlv8AfQSga+APirVhvSxO2wliilHa0mN394fALMZ10ZHkcCR4aIN7pelSB3rxTMPdkePfmB+CkafpDo3cXvZ98x36AV5ybikrOEjvPrfA3XepNsJGH5SOOUecbvIt6vvaVB6Wosdgm/e5o3n2Q4ZvqnVd5YNgmJ09YQyJ5jmPCmmsC49kUo6rz3ENPYCrTg+1E9M7KSXsBsYn30tyBOrT8O5Uc/SVhTm1DKkatcwRuA5ZS45j3dZqolZD1s3kVusE0VZADYOY8atPEWOrT3ggKDxbo9hmDy0uZK5z35+LbuJOUs4ZdeWvegp+x21jqM5HXdATdzeJZ2vaPyjny146xDMHtDmkOa4BwcNQQRcEHmLLEajDn00xhlGV7fcRyc08wVdejrGi1zqN50sZYe4X68fkTmHcT2IL4iIoCIiAiIgIiICIiAiIgIiICIiAiIgKubTbJtqbvZ1ZOf0v9f8Ad1Y0QYpimz08ZsWH8nwP6FBVGGTfcpfqu/wW3bRbKRVretdjwNJW8fAjg4ePkQsq2j2FqqYnq71ntsufeziPj4qinVkJabOFj2c/9FGzKQqG20Oh7OB9yj5kHVeuErv0eHPndlY29hdzjo1oHFznHRoXa/a6NnPORxedG+TTy7zr3DgoqHigc71QfHh8VdY9sX7tu8bvJQ0B0hdbNbQOOlybWueZX4oNkaqeEztjEUAtaaW7Q65sN2z1n+Og71yxbJNuGufJK4kANHUBJNgABrx71Ud7CeleopQ5rIoS1xBs7eGxtbSzh3e5TuHdPJBtUUotzdE/UfiPGv1lb8K6LaCKJjX00cj7DM92ZxLudrnQX4KJ2k6FqWZhdS3p5eTcznRO7iDct8Rw7CoO5iM9NjlKZKSQGoiGZrT1ZGn7m9p1Ada1+Fxx4qm4TieR8NQNHRSgPHAgHqvHuKpDW1OF1W8ZmimhdYj8rXAaOY4W7iCD2FXWvqGTudUxDLHWQCpDPYlY7JMzxD9fxlRtyLp4TVbyJp5gBp8Q0X/Ku4oCIiAiIgIiICIiAiIgIiICIiAiIgIiIC+ObfQ69y+ogicR2Vpp/wB8iae+w/Toq7ifRpQRxukMZ6ovYZNTyHqdtleF1cUpN7C9g4uabePEfEBBhe0j2wgU0TWsFmySZQBcnVjTbkG5XeLvoi1l6OejxswbWVTc0d7xQH1XW+2vHMX9VvDmeSpu0oPpUwcCDmtY8RZoFlbpNuKutY2CjjFJExrWulzeqALAbwgBgtwAGY8lRZOkjF2RiOIva0ayEEgfRbp9ZUvZ3aWliq2STSEMZdwsx7ru4N0A5XJ8l+hgtLAc0wlrZjqS4uZGT26kOd4knwXyTGqYCzsPp2x8MwjY6172uQA7ked9EGq4LtbSVhtBOyRw1yatfbtyOAdbvspdeecdwhkVqqjLoiwh+VriQ3mHxOPWFvZJOnPktp2J2g9OoYZzbOQWvA4Z2EtdYcgSL+BUFN6XcGbnhnAF3h0Tu/Lq0nyLh5BVDZqEupHMH2qoeG/e1MBOX+sp/itC6TZg8wxcxnkd3C1gfcHnyVT2CaGUtTUP/e4JIZ3f9GOd+XzLmj8ZUaPsVPninPIVdVGPCOUxj8xWFU7okaf2ogc71pHTyk9pfNIbq4qAiIgIiICIiAiIgIiICIiAiIgIiICIiAiIgIuGrq2RMdJI4MY0XLjoAFmWKba1GJTilo80MbjYycJHDm4n5je4anmdbIO1t7s/STVbHmoEcp0lgja6WV4A6rgxly13Ik6Wt2ayuF1VLTMaG08gDeBfu9O8NDjY9/HtKjIaCKkBjiHc6Q+tIRxc4+N7BQuK4ld2QcBqfHkFR2Ns6oPnzj1ZGMlbfjlc0MI8Q+N1/vgojBcRjY6WOYZopo3Ru5lrvWY8d4cPiu7UPE9OIycskRc6GTUt63rwvtrkdYG44EAqMbhZAzO4+zxt580R0KafLFlPK4t3HW3xKuPRjjzKTDpGm7n+kS5WDsswXJ5C4Kz3EawBxAOg0XNBtG+nhDAWR2zEvtd13EuJudBx5DkirLtdjJDZHSOBmmGv83GRq4+zdvVA7C49l4vaXEDRYNDRi4nrHelSs+c2LTdMI5F2SPT6LguhSU4aBWVodub54qd9xLWPGoJB1bADYuefW4C91ybG0MuMYw2WbrgOFRKfmhrCMkYHJpcGNA7AexQbtsthnotFTwEWMcMbD98GjN/5XUoiICIiAiIgIiICIiAiIgIiICIiAiIgIiIC+OdYXOg7V9X4nga9rmOAc1wLS08CCLEHyQY1t7tia2Uxxk+jsPVH3Qj7Ye7sHZrxOnN0YVDWVD7+sQLeHWv8bfBWvFeiimkuYnPgPYOuz6rtfiq3L0XVsDw+GSJ5HAgljvcRb4qjlxGcsc5p4gkKuVbuuXcirLUYPXvFpqJziNN5HJFf87VRc2xNa/1aeQD6boW2/wDZ+hER7MRa3i4D4qLxnau7Sxmg5vPHwHYpr/gB1/sirp4Bzawunk+q0AfFd+gw+mpSDR00tVUDhVTNMhae2OFoytPYTr4oquYXstGyMT4lvmNkHyNLGQ2dw+6vv+9s5AGxN+7X9SYtSU2tHQxseOFRUONTIPpNY7qNPfqrI3YWurZDJKMhdqZJj1j+ILnysArds/0XU1MQ+X7JkGt3gCMHtEfD611Bln/A2I4hG6syulLrW3j7SyD2mB2mUcrkC3Ba70f7FNwymyGzp5LPlkHAnkxv0W3IHbcnmrQiAiIgIiICIiAiIgIiICIiAiIgIiICIiAiKF2nxeSBjBA0STOcXbvtjiG8lsBzLQIwfalYgmkUPjmLuZRmenLHFwiMbnXLCJHsAJtrlIdy1XZwrFRO1wIMcrDkkhPrMdx/GaRq1w0IN+4B30UBR4xI6DD3ktzVBjEmmhzU0kpsOXWY1diHGd36VviB6OTJcC14XM3jXW7rSM7zEUEuiq9fic0cdGJp2Uz5cxlkIjAa4Rl+7G80Fjp2nKuzXV7mUWeOobK4yRMFSBG4WknZGSA3qEgOPmNUE8Wr7ZQmDYlI51RE5zagwFobK0BuYuZm3TrHKHt0vaws9ug58WzNXLO1szqhkgc35WARhphksDuxrmYW3LS2S556cCFgRQOP4+6CWJrACxvytQT8yEu3QI7DmcX39mCRdjaGqexsTY37oyTMjMlmuIBa4mwdpfqgIJZFWDj8ooauQOje+ndKxs7R1JMjWnNluRcFxY6xtmY7hwEjiNbK6YU8Ba12TeSTOGYRsJLWhrLjM9xD7XNgGOJvoCEsigpZp6RzHSS+kQOeyNznNaySN0jgxjwWWa9mdzQRlBGa9zaynUBERAREQEREBERAREQEREBERAREQFATYI6oqpJpHzQhgEMW7flu0gPkkNr+s8tbY/cQean15n2n2xrWV1UxtZVNa2ona1olkAAErgAADoAAAg252CysopKVrXPEcse5cXAl0W9jlsST8zrs14iMdqlsVwtznNnhIZUMFgT6sjL3MMtvmnUh3Fh1F+s13FsbUOkw6ke9znvdTwuc9xJc4lgJJJ4klY30rbUVcGKzRxVVREwNhtGyR7Wi8TSbAG2pKDWqDDJRT4a1zCHQmMyNu05LUssZ1BsbPc0adq/ePYK+Wohcy27faOo14xxuE7NPnddroyOyoceSieh/EZajDGyTSPlfvZhne4udYOsBc66KM6a9rX0lPFDBI+KaZ+YvY4tc2OPjYjUXcWDwBQW3aCN29ppBC+drHSZmsDCRmjIBs9zRa6+YtSGqo8ggLQ6SHNBII9WNqI3PzNDi0gsDja+oXnWn2+r2Pa/0ypdlc12R0ry11iDlcCbEG1iO9encKxFtTBHOw3ZKxsjfBwBt46oI/BqKSmhkp2MZliB3DzZrHtIJY1+XUOaeq421FnakkDqxxvnqoZhSvpnszb6V5jGdm7c0QAscTKM7mOBOgyXGpsqF04Y/U01RTNgqJoQ6KQkRvcwEh4AJDTqqHhmM4vVZjBNiM2W2bdvmflve17HS9j7kVvDdmTUOnlnfPGZi6PdMkyt3LLsY0gXvmGZ5/Ckclx1mBPqaSCnqI96GS5JMxac8bBIxs3Hi4ZHdoce5Yzkx/wD5t75/8Vp9RVVMOzTpJXzx1Taclz3Fwma7PxLj1gbWRE5VUEzsOnpiwGRrHQsLcjWygAZHhosGEggEaAODraWJ7mIU8kU4qYmb27BFLCC1ry1rnOY+MuIaXNL5LtJFw/jdoBwbYra+tkxKkY+rqXsdPG1zHSyFrgXaggnUL0XWOIieRoQ1xv5FBDVLpa0sj3EkEIeySR8uQOdu3tkbHGxrncXNbdzraXAuTds+vKce29fp9nVfL7dJ/mXqtvAIPqIiAiIgIiICIiAiIgIiICIiAiIgLyftb/GFZ/Saj+1evWC8udImGOp8UqmOBGaV0rT2tlO8BH1iPFpRY9DbC/xXRf0aD+zasL6ZP45n+9h/smK+bC9LlFFQQw1D3RSwRtitke8PDBZrmlgPEAaG2t+WqyvbnaJuIV81S1pax5aGh3HKxoYC7sJy3tyug2roQ/ihn4Wf89ZJ0pbQemYnM4G8cXyDOy0d8xHi8vPhZaZs9VuwnZnfO6srmPkY08c87yItPBzHEdxWG0sL3vAja97/AFgGtL3G2t7AG6C6dIuxnoNNhz7WLoN3L+FB3pv3nePHhGFf+gnaDfUT6Vx61O+7fwcl3D3PEg9yyrG8UxOqiy1XpkkTTvLPicGtLQRmvkFrAu1712+iraD0PE4STaOb7Hf2dcjIfKQM8iUFm/ZBfwql/BSfntVQ2O6QZ8KEohZC7elhdvQ42yZgLZXN9oq3/sgv4VS/gpPz2qM6KtqqKhbUCsAJeYiz5Iy+qH5uANuLUHMen+t+5UX1Zf1q0zbiqMuATyGwL6VryBwu4Ncbd2qiv/1DBfZH/au/yLv7X4zFWYBUzwEmJ0Lw27Sz1X5D1TqNWlB56w3EH080c0ZAkjcHtJFxcG4uOat8nTNiTgWmSGxBB+Sbz0UFsVTtkxKkY9rXsdPG1zHAOa4F2oIOhC9F1mxtCInkUVICGON9zF2H6KDyywcPJexWcAvHMXLyXsZnAIV9RERBERAREQEREBERAREQEREBERAVb2x2CpsUYBMHNkZfJOywe0H5uoIc2/I+VlZEQYzN+x6dfqVot9KE3+Eimdm+gynp5GyVErqotIIiyiOK49ptyXjuJt2grTUQVbb3Yk4rFHDvzAxjzIQGB+Y5creLhawLvf3KN2E6KmYXUPn35nc6MxgFgZlu4En1jcnKB71e0Qcc8AexzHC7XAtI7QRYj3FZJ+57aOFc8W4fJNuOzXecVr6IKLtt0Yfto6Bz6ksdDGYyRGDnJIJfbOMuo4a8VWv3PTf5a/8AqW/rFr6IMg/c9N/lr/6lv6xXSm2DDMIOGb4kFkjN/kF+vI6S+TNyzW4q1ogy7Aug9tLVQ1Hpbn7qRsmTdAZspva+fRabPFmY5vC4Iv4iy5EQY+39j00W+zX6W+0t/WLXwF9RAREQEREBERARE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9" name="8 Rectángulo redondeado"/>
          <p:cNvSpPr/>
          <p:nvPr/>
        </p:nvSpPr>
        <p:spPr bwMode="auto">
          <a:xfrm>
            <a:off x="1475656" y="1700808"/>
            <a:ext cx="3168352" cy="3744416"/>
          </a:xfrm>
          <a:prstGeom prst="roundRect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Es la suma de</a:t>
            </a:r>
            <a:r>
              <a:rPr kumimoji="0" lang="es-MX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valores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del grupo de datos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b="1" dirty="0" smtClean="0"/>
              <a:t>dividida entre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el número de valores</a:t>
            </a:r>
            <a:endParaRPr kumimoji="0" lang="es-MX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2" descr="http://www.definicionabc.com/wp-content/uploads/medi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653136"/>
            <a:ext cx="2821582" cy="1551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data:image/jpeg;base64,/9j/4AAQSkZJRgABAQAAAQABAAD/2wCEAAkGBhISDxAQEBQUFBQTEBgUFRYWEhQYFRAVGBQVFxUSFRQZGykeGhkkGRcVITAgIyc1LCwuGB8xNTArNScrOCoBCQoKDgwOGg8PGisjHyQpLzA1KisvNTUqMTEvNSwuNDEqLC41NSwvLDUyLC4uKTQsLCwpKSwsLC80LCw1NCwyLf/AABEIALoBDwMBIgACEQEDEQH/xAAcAAEAAQUBAQAAAAAAAAAAAAAABgECBAUHAwj/xABFEAACAQMCAwQHBAgDBgcAAAABAgMABBESIQUTMQYHQVEUIlNhcZPTFSMyUjNCgZGSobLRYnOxNXKClLPSFyQ0Q3Si8P/EABsBAQADAQEBAQAAAAAAAAAAAAADBAUBAgYH/8QAOREAAQMCAwUEBgkFAAAAAAAAAAECAwQRITFRBRITQWGBkaHwFBYjcdHhBhUiMlJisdLiU1SCosH/2gAMAwEAAhEDEQA/AO40pSgFKUoBSlKAUpSgFKUoAapqqAd63aKaBYLeFjHzg7O6nDaU0DlqcZGS+SQQfV99QPs12kntrmJ0kcq0irIjOSsikgHYnZt8gjx921aMOzpJYVmRU54e4uR0b5I+Ih3ylUqtZxTFKUoBSlKAUpSgFKUoBSlKAUpSgFKUoBSlKAUpSgFKUoBSlKAUpVC2KArSrQ2auoBSlWs+KAupVAarQEI70PRDbILpmWTUTBy1BkLY9b1ScFOmckD8O4OKhPdxw+1lvE9JduYrBoYigEcjLkgl9TZIwGC7br1at53vcLk5kN0ATEsZjYgE8ptRYM3kpzjPmAPEVE+xvCpLi+thCMiKeOWR/wBWNEcOckdCwXSB458s19DTRp6C5eIqZ4cvd2+NzWhanoqrvWz89p32lKV88ZIpVrNiqg0BWtfxvjkVpC085woIGwJZieiqBuT/AKdTsK2FQXvY4TLNbRSRAsIZCzqASdLLp1gDrg/yJNTQMa+RrXLZFXMkiajno1y2Qu4P3r280yxPHJDrbCO5QqSSAqtpPqk5+HvqcV83WXDnunEEA1vIMADcAHYu5GcIMjJ/vX0dCmFUE5wAM+eB1q7tGlip3oka58izWQMiciMUvpVpf/8AedVBrMKRWlKUBj398kMbzSsFRFLMx8APhufgKhMffDbc3S0Uyxe1IBwPzGNSWx8MnfpW57xOEyXHD5Y4RlwySaR/7gRwxUeZwMgeJAriESFnEaqzOSVCKCXLDqujrkYO3hitjZ9HDOxzpHYp4dTQpKeOVqq9fOp9JRyBlDKQQQCCDkEHoQfKrq1PZXhr29jawSnLxwqrYOQDj8IPiB0HwrbVkLguBQXMUq0SD938qurhwUq0v/P+dVBoCtKUoBSlKAVxjvR4vJLeyWzE8mEJhP1XZlDmRh0J3wM9MV1+4WXP3bIox+tGzHPxDr/pUW7Ud3/prrK8qxyKNJdITl1GcKwMpGxPXrVyhmjhmR8iXQs00jI5Ec9MCFd13GpYr6K0XJhn1gpvpiZUeTmAeGSpU+ZYeNdmqH9luwXoLPIkqSSMMa3hOUTY6VAlAGSNz1O3lUk5c/tIvkP9WlbLHNMr40shypkZJIrmJgZZr597V8TkuruZ5zq0SyJGp3WJA5XSqnYHAGT4n9mO78uf2kXyH+rUO453XLcTvOJhEzklwkJ0sx6vhpDgnxx1O/UmpdnVEUEiukTlnoSUkrIn3ehid0XGZXE9q7FkiVHjySTGGLAx5/L6uQPDfwrpFRrsz2SNlEY4ZEJZtTu0L6nOMDpLgADwG3XzNbnlz+0i+Q/1arVMjJJXPYlkUhne18iualkOed7nGJRJDaKxWN4zI+CRzfWKhG81GDt45GelRPsZxmS1vLcRHCS3EcUkecJIJHWPJX8w1Ag9dsdK6p2o7Gm+RVlkRWQnRIsLakzjUN5cEHA2PkPKtZ2e7sxazifnLK6/g1wnEZwQWAWQZOD49K0YayBlIsTm/ax5Z6L2FuOoibArFTHEnVUNYnLn9pF8h/q05c/tIvkP9WsYzjj/AHlcYkmvpoHP3UDKqx/qk6FcyMOhbLbZ6ADHU5zO6jjEkd2LQEmGRHbR+rEy4bWo/VB3BA6kipb2n7vfTZFlaVY5AMMyQn7xR0DAyEZHn1r17LdhPQS7Ryo8j7F3hbIXroUCXAGevnt5VsurIFo+Fu/a93PW/nQ0VqIlp+HbHziS6oN3rcblgtoo4WKc+QqzqSGCqpOlWHQk438gfOpW0dz4SQ/thf6tazj3Z2S7gaGdoSCcgiKQMjDoynm7Hcj3gkHY1mQPayRrnpdEXIpRORr0VyXQ4jw7iclo/PtzoZPWIGyyBd9Dj9ZT0r6GmuiIWl0nIjL6fE4XOn4+FQDhvdHy5UkedJQhDaGhYKWBBUtpkGQCPw9D45FTgxXP54PkyfVq7tKpineixJlmpZrJo5XIrEPn6/v3upDcXB1yOM5O4QddKA/hUeAH+u9dc7rONyz2kqTMXME3LVzksylFYBmPUjURny05ydzq+Id0XMld451iDHOhYWKqT106pMgeQ6DwqVcC7PyWkCwQNCFBJJMUhZmJyzMTLuSf3DAGwFTVtZTywtZG2yp0yJKmoikjRrEx/Q39K1/LuvaQfJk+rVyR3PjJD+yB/q1jGcanvA4xJbWEssOzlkjDYzy9bhS494BOD5kda4jDO6yCZXZZdWrmBjzM/mLnc/t6+Nd94jwp54pIZmiZJF0sOS4yPcRNkHxBG4xUKTubTUC1yWTO68ojUv5dSyBh8Qc1sbPq4IGOSVMV6Xw0NCkqIomqj086E17LcTe4sra4kADyQqzYGBnG5A8Aeo9xqPd6nGpYLWJIWKGaXQzAkMFCliqkdCSBv5ZqTw2syKqI8KqoCqBAwCgDAAHN6YrA4/2ea7gaGZoiCcgiFwUYdGUiXY9fiCR0NZsT2NlRzkwvkVI3Na9HKmF8jhvDb97SQT250Om+2wcDco4/WU+R/wBa+iGuMQ8zHSPVj/hziufcO7o+XKkkk6yhCG0NCwVmBBBbTJuMjp0PjU55Vz+eD5Mn1au7SqYp3IsSZJmWKyaOVyKxD5/4jxB7qQz3B5jvvk9EB3CoD+FR4AfzO9db7q+NSz2kiTMXMMuhXY5ZlKhgGPiRnHwxWvu+6NZJmkE4iVjnRHEcAk5bSXc4Bz06DyqZ8A4FFZwLBACFBJJJyzserMfP+QGAMAVNW1lPLC1kbbKnTIkqaiKSNGsTH9DZUpSsYzhXlcsQjlRlgpKjzONh++vWlAQvu94lcSr9+WZTZWkpZiSfSJI2Nwu59XpGdIAA1HzqYXC5VhqK5BGoYym34hqBGR7xirwgHQDrnp4+dCM7GgIz3ccWe54Xazyyc2R+Zrf1dyJXG+kADAAGAKv7eXSpaNm6W1lYEQO06wrztJ0F2bqg6ld8jOxOKkSoB0AHwFGjB6gH4igPKyfMaHUHygOoDAfb8QHkeo+NRjtdxFkuLTlSSZjuIjNHFL95yZXMat6PjEqNIAGJ3UBiuDmpaBTSM5wM+dAUA2qJDjUzcbgtysqReiXJ0kDS7JNAFmyGORjONttY8zUvqmkdcUBZO+EZttlJ3zjYeOPCov2EkmKyc6RJ8hHS4inkkhnVi/4Ud25bAjcL6pyuPJdzx/jsVpCZZmwAcKPF28FWoV2N7xubcPFcaUV3zEdl0Z20HA3Gw3OTk+XTwsjUcjVXFSxHSzSRulY1Va3NfPjomJK+23FJLeykkhIV9SJzCMrbrJIqNcMDsQisX3IHq77V7dl78zWwdkZDzJEIZ2fUUkZDIjNuUbTke4itqcGqjHhXsrmq7QWPMj/HMjAEIIpXj1O2AurQQTg+ZwNyemRs4kwANzgYySST8Sepq7amaAg/F+IzpxRVWWVoZLm3gKqCDayaDKwEeMSwyoQHkOeX62Oh0zgdKppGc4GfPG/76rmgIX2YlvDfzJM5eNI5eY2oNEzNck2vKxsjLBqV12Oykg5BMyk6HfG3Xbb377VVQB0wKqcUBzrh/G7h7KzLSvIG4jdQzy5Cvyozd8rLR6QuTHENgM/tqY9lbqWSwtJLgYme3jaQYx65QFsjw3rZcpcYwMeWBV2aAjPae/kiu+FhJSiS3bRyx+ppkXkSuCSV1Aho16EDcg5zVeG38h4xewNKzxrawSJGdGImdplcLpUEjEaH1iSMnfBqSNED1APxAoIhnOBnzwM/voCprmo4yW4dc87iHKnS/uYLeaS4ihDNFIyQtKQoQoFXLKFw2/qkkV0uvP0dPyr/AAigKWzZRDqDZUesBgNt+IDwB61Hu0t/JHfcKVZSqTXEkcsfqaZFFvK6kkrqyHRehxvuDUmAq1ogTkgE/AUBEuE8RY8XnVXlkgktsowlEkKyxSlJldcAwSAlV0j1WAJ/EDUtbp5e/wAvfQIBnAG/XbrVSKAgnDO0FwOF3MmuSeVLi7jEmmMsixPMscjquleiKNgBk5xUh7E3TScMsJJCzO9lCzsxyzsYl1OT4knJz45rcrEo6AD9gqoHlQFaUpQClKUApSlAKUpQClKUApSlAR7tzw6J7G5leNGkitpTG5UF4iVySjdV3VTt5CuVd29lHNfrDMiyRtG+pHUMjYU4yp2Ndd7Zf7Nvv/iy/wBBrlHdV/tSP/Lk/pqlMvtmH0uzmouzKrsOp3UWZnGpwFVQAssigDHkrAViW9zDI0iRzs7RY5irdyFos5xrAfK5wevlWdP+nl+C/wBNQ+64U/p/pMMfqT67e8yjKzxBA8coyPWxpePI39dfIY+Fr55lrZmJK5qJlZVtyw/W3WxitRN1MDfwX1u8fNjudceca1vHKZzjGoSYznaqy3kCx817grHq06zeSBNWcadRkxnO2KifZzhMsUfD2aJxHbz3mqLlbx82WQwTKp3wEJHqAkc3pscO03C5pI+IPFHJpnls9CCPDSNDMjTT6RuAUAXLAH7ry05ivLxdz0h9r57y/i3dc7fa93eMLZEygCONSSyMM4ytzKRkdRkPV6wgjIklI91xN8Pz1oFSUXd7cxo6rJDDDGChHNmUy5mZQCyoA6KWZc4U7EBcuyVm9s9zZsjiJZeZbtmR0CSKGeLmuMswk1tk5zzBvsQKz5alGq5J34Ii23l6X55pdPHK1j0iN0JB6MPzy/8AMTf99YtzdwRvHHLcFHkOI1e7kVpD0wimTLdR0q9LFxJr15GonT970PhvLp/+uPcK1fELEterLGblJVRBkDVbTRh2LRsvRW3Y6jhhkYJGQY4qqd7rLO/L8SnVaicjd+jf45v+Ym/76yeEAiWZdTkBIyNTu2CWlBI1E46D91WCvThX6eb/ACov6pq1Po/VTyVqNfI5UsuCqqoeJWojcENtSlK/RSoKUpQClKUApSlAKUpQClKUApSlAKUpQClKUApSlAKUpQGv7QcPae0uIEIDSwugJzgFlIBOPDeoV2M7ubizvFuJXiZQjDCls5YY8QBXRaV4dG1zkcuaFmOrmiidCxbNdmlkx/73Gmu4pOc5WJnBC4KtGBsMEYZwf5V56ZfYSfxQfUre4pWJU7ApKiV0r9669fkRpK5EsaLTL7CT+KD6lNMvsJP4oPqVvaVB6sUX5u/5HeM40WmX2En8UH1KaZfYSfxQfUre0p6sUX5u/wCQ4zjRYl9hJ/FB9SmmX2En8UH1K3tK56sUX5u/5DjONFiX2En8UH1KyOFROJJXdGQFI1GooSSpkJ/Cx/MK2tUxVyj2JTUcvFjvfqp5dIrkspWlKVtEYpSlAKUpQClKUApSlAKUpQClKUApSlAKUpQClKUApSlAKUpQClKUApSlAKUpQClKUApSlAKUpQClKUApSlAKUpQClKUApSlAKUpQClKUApSlAKUpQCrJpAqljsACSfIDrV9WyICCD0IwfgaA4vxTvNvZZtcMnJjB9RFSMllzsZGdTkkeWMZ92TO+y/bkT2E91cLpa2Dc3SPVcKmsMgPTI8D0OagnGu7K9hmK20fPiJOhlkjUoudkkEjDcZxlc5xnbpUt7N9njb2M1rNbXEhuA3OKtbBcMunSmZ8gBfHrnfbw2axaLgt4WeHvt1NGoWm4acPPx7SG3PeVxB5eYsojXO0SxoUAycBiwLMcYyQRnwAroNh2+RuFSX7r60R5ciDpzsqqoD4Bi8eM9AwrnNz3fcQEhWO2d1z6rmS3XbwLrzCQfhn+04sezQThj8Pe1uDzctJIPRQTLlSJQOf+qVTGfBBXa1aJWM4WvLTr1O1K0263h+GhDG7yeI83m85QM55XKQxD/CdtZH/Fmuh3PboDhS8QVMs4CrHnYSltBUn8oIY58QPfXNv/AA+4jzNHozac/pOZBgjP4tPN1Zxvj9mfGp1d9ntXDBw5Le6UIAUkPopPMDatbDn7gknI8mIGNqVi0SrHw9cbafHxFQtMqt3NcbafEhdt3lcQWXmtKJBnJiaNBGRn8KlRqXyBLHGd810HtP24EHD4bqAZe5C8kONl1LrLOAfBc7Z64rnEHd7xEvpe3dFzvIJLdtvNV5oJPuOOvWpz2k7Pm4sIbSK2uENvp5LM1uQNKlNL/f5IKkj3Eg74rtW6iWSPcyvjbTz2idabfZu5c7aEP4b3m30UnMmk58ecvGUjHq+PLKgEN5ZJG2/nU67d9t2tYIfR8GW4BZGYEqkYClpMeJ9ZQAfPO+MHn9l3eXzSBZ7aRI8+uyyW7My+IQc0bnzOMdceFTPttwCS8hiEVrPHJACI9Rt9BQgAxnExI/Cpzg9K5UrRLOzd+7ztl0+YmWm4rd3Lnbz3kZ7Pd5d3HOguZOdE7hX1JGrRgnGtCigbZyQc5A8KlneJ21ktOXb2+BLImtnK55aZKjSDtqJB65Ax03FQ3gnYC8M6NdW0qxI4ZlV7ZnkwQQg+9wFPic58hvkSft32cmvTFLDbzJKg0ESNbhHQtncrKSCCSem+SPKky0a1LFT7vO2XT5iRabjNt93noansd3jXPpMcN3Jzo5pFjDFFDxu5CpjQAChYgHIyM5ztXWRXLeyXdpOtzHPeaUSF1kVA+pndTlCSuwUMAeu+P39SFVdoLAsvsMrcsrkFWsSv9lkVpSlZ5UFKUoBSlKAUpSgFKUoBSlKAUpSgFKUoBSlKAUpSgPC5vY48cx1TUdI1Mq6mwTpGTucAnHur2zUR7ednri5H3GWBsru30agBrnjQRyNk4wCpGdz6/wAalVvGVRVY6iFAJ/MQME/toCrTqCASAScAEgE/Dzr0qMdouEvJf8Lnjh1ejzyGSQcvMcb28qBckhiNbJkD4+FSegMa64lFEY1lkRDI2iMO6qZG/IgJ9ZvcKyAajnbSzE0Yge0muY5CNZiNuGQKytpDSyoQWKjddxjwOKkSZxv1oDwfiUQlWAyIJWUssZdRIyjqypnJA8wKyM1GOM8NuJL60lhjULBMCxk5ZjljkQrK6EZkWdAABn1SHxnBOJP4UBZ6QuvRkatOrTkatOcasdcZ2zXpUS4RwW7Ti9xcTctoXso4w6ggl1mlYKAXOMK2+2DkY6HMtoDDk4zbrOts00QncaliMqCVxucrGTqI9VtwPA+VZlRmPhEn2k9wnpMYDjXqlja1ukMQXKx6i8bqQBnSMn8w6SagPJbpC5jDKXUBiuoalByASvUA4O/ur1qHdg+F30BZbr8JhBfU6sZLszzmaeMjJEbqYyAcYzsq7ipjQClKUApSlAKUpQClKUApSlAKUpQClKUApSlAKUpQClKUArHv7oxxlwAxBAAJwCSwUZODjr5VkVg8Z/Qn/fj/AOqlRTOVsbnJmiKdTMxvtab2Ufz2+lT7Wm9lH89vpVh8SeQQymHQJBG3L5meXrx6uvG+nOM48M1DeJ9o5xYzFZZYrmF7VJUkjg5kZlnRHbZDG6MrHSy7er7iK+Ap9sbRnRFa9uaJknPC+WWOZaWNiciffa03so/nt9Kn2tN7KP57fSqG8V4ncWslw8krvbECMPohBsZBEjK7EL60blsEsDpIHg22y7UC5FuPRJSs2+klI2EpWJ30MpQ/iKY9XHWvX1vtC7faNs7nbDrfDlz+Fjm4zQkH2tN7KP57fSp9rTeyj+e30qg1v2rkuLrh8kEjC2uLWeQxhI9TvEsTEFsMRhpChCnYoetesnH514ZBxHUWaQ27tCETRonliQxpga9QV9iWO48thIu0tppuor0utktbmqqllw1ao3GE0+1pvZR/Pb6VPtab2Ufz2+lUIn41cxrxSUSNJ6HdKEjMcZ5kfJhdovVUNqJdsHOxx16HZcZ7QtDeWiepyZH5M2WAkSSQZhdQeq5XSffKuM748/Wm07oiPat0Vck5IjtOqdo3GElPFpvZR/Pb6VbCxueZFHJjGtFbGc41KDjPj1rWCs7g3/prf/Ij/oFa/wBH9pVFasnGW9rWwtnf4EcrEbaxmUpSvqSEUpSgFKUoBSlKAUpSgFKUoBSlKAUpSgFKUoBSlKAUpSgFYPGf0J/34/8AqpWdVksCsCrgMD1BAIPxBrxIzfYrdUsENHdWyyI0bqGV1KsrDIZSMFSPEEeFYU3Z63cOrxgiRlZ8s+XKY0ZOckKQCB0BGRUg+xrf2MXyk/tT7Gt/YxfKT+1fGt+i8jEs2e3+P8ixxk0NN9lx6JUKlllBEiuzOHBXSQQxPVdj+yvWa2DFC2co2pcMwwcY8CM7ZG/ma2n2Nb+xi+Un9qfY1v7GL5Sf2p6rSf1/9f5DjJoaIcEh1xyBAGi1csgsNGs6nAAOAGPXzwM9KJwSAYxGoCvzFXfQrkkl1j/CGyScgZySepre/Y1v7GL5Sf2p9jW/sYvlJ/avXqzL/ceC/uHGTQ0A4BBqZuWCWkEramZg0i40yFWOCw0rg4yNIx0FX3XBoZY5IpU1pI4d1ZmIZhgg7nwKrsNthW8+xrf2MXyk/tT7Gt/YxfKT+1PVmW9/SF7l/cOMmhr0XAA32GNySf2k7ms/gp/8tb/5Ef8AQtPsa39jD8pP7VlxoFACgAAYAGwAHQAeArW2Rshdnq9Vfvb1uVsr9V1PEkm/YupTNM1ukQpTNKAUpmlAKUzTNAKUzTNAKUpQClKUApSlAKUpQClKUApSlAKUpQClKUApSlAKUpQCvO4QlWAbSSCAwAJU42ODt++vSlAROGfiOnLDDJymKgR4lDFUmjB051LokkzgbSINt9Jp+IqivpLkK2uMCIEtE6AlDjH3yrIVyRjUmcb4llMUBHb6a9EkEcQyoVxLIyr68gMBjwqj9GwaYHZd0HrL+tjQ3128czROJQlysaOoj0ywM6SGVCqtkpE+jocsjnT0qV1QKB0oCEX03EkDNBGrTFMuwhQJK62MhQ5Jzj0lYlALZAc+AyHEoL0M88SvJMhuHg1ohVdVupihGMEKzhVOTnbrnJqcYpigIxPcX+m5KaQQW5SlCQRzV5eCBtqi1ZPr6Sc6dtJwuGc+Ka+lmD28UzLK0rcr7thY20bPL1QIrJJlgcZX8uCZpiqEUBB73tBdRW0EkrMjyhg2i3eYIyBF1jlRMeWx1vuASGXdcEHKmuuI+jO8YLS8y5EamOMalUz+h6um0g5Go7Y/w71LSgPUD91XUBCePcZvLc5OVj56oX0RkASX9tFGF23YwSzeB3QZ367WS5uzDCoVlfUvNfQhIQiUAopONYZYtQxgBz0/VkDID1ANMUBFOJ3fERIwiXKcwA+op0r6TbAFfzZtzcs2+dSLjHQ53Abi6Mki3K4QRIUbSFy/MnWRTg/kW3bp1dsbbLvcVX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2" name="11 Elipse"/>
          <p:cNvSpPr/>
          <p:nvPr/>
        </p:nvSpPr>
        <p:spPr bwMode="auto">
          <a:xfrm>
            <a:off x="6084168" y="1340768"/>
            <a:ext cx="2232248" cy="1152128"/>
          </a:xfrm>
          <a:prstGeom prst="ellipse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X = </a:t>
            </a:r>
            <a:r>
              <a:rPr lang="el-GR" u="sng" dirty="0" smtClean="0"/>
              <a:t>Σ</a:t>
            </a:r>
            <a:r>
              <a:rPr lang="es-MX" u="sng" dirty="0" smtClean="0"/>
              <a:t>x</a:t>
            </a:r>
            <a:endParaRPr lang="es-MX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       n</a:t>
            </a:r>
            <a:endParaRPr kumimoji="0" lang="es-MX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12 Conector recto"/>
          <p:cNvCxnSpPr/>
          <p:nvPr/>
        </p:nvCxnSpPr>
        <p:spPr bwMode="auto">
          <a:xfrm>
            <a:off x="6876256" y="1628800"/>
            <a:ext cx="216024" cy="0"/>
          </a:xfrm>
          <a:prstGeom prst="line">
            <a:avLst/>
          </a:prstGeom>
          <a:solidFill>
            <a:schemeClr val="bg1"/>
          </a:solidFill>
          <a:ln w="285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13 Elipse"/>
          <p:cNvSpPr/>
          <p:nvPr/>
        </p:nvSpPr>
        <p:spPr bwMode="auto">
          <a:xfrm>
            <a:off x="6300192" y="2780928"/>
            <a:ext cx="2232248" cy="1152128"/>
          </a:xfrm>
          <a:prstGeom prst="ellipse">
            <a:avLst/>
          </a:prstGeom>
          <a:solidFill>
            <a:schemeClr val="bg1"/>
          </a:solidFill>
          <a:ln w="12700" cap="sq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μ = </a:t>
            </a:r>
            <a:r>
              <a:rPr lang="el-GR" u="sng" dirty="0" smtClean="0"/>
              <a:t>Σ</a:t>
            </a:r>
            <a:r>
              <a:rPr lang="es-MX" u="sng" dirty="0" smtClean="0"/>
              <a:t>X</a:t>
            </a:r>
            <a:endParaRPr lang="es-MX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      N</a:t>
            </a:r>
            <a:endParaRPr kumimoji="0" lang="es-MX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932040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Media muestral</a:t>
            </a:r>
            <a:endParaRPr lang="es-MX" sz="1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932040" y="306896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Media poblacional</a:t>
            </a:r>
            <a:endParaRPr lang="es-MX" sz="1600" dirty="0"/>
          </a:p>
        </p:txBody>
      </p:sp>
      <p:sp>
        <p:nvSpPr>
          <p:cNvPr id="18" name="17 Rectángulo"/>
          <p:cNvSpPr/>
          <p:nvPr/>
        </p:nvSpPr>
        <p:spPr>
          <a:xfrm>
            <a:off x="539552" y="404664"/>
            <a:ext cx="82214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Media aritmética o promedio aritmético</a:t>
            </a:r>
            <a:endParaRPr lang="es-MX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xchangedownloads.smarttech.com/public/content/1a/1adff612-76dc-4bb7-bb2d-76115103bedb/previews/medium/0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84984"/>
            <a:ext cx="3240360" cy="25151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3 Rectángulo"/>
          <p:cNvSpPr/>
          <p:nvPr/>
        </p:nvSpPr>
        <p:spPr>
          <a:xfrm>
            <a:off x="1259632" y="90872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Ejemplo: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Con los datos: 10, 8, 6, 15, 10, 5,  hallar la media aritmética.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Solución: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X =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10+8+6+15+10+5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54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 = 9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                6                        6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612</Words>
  <Application>Microsoft Office PowerPoint</Application>
  <PresentationFormat>Presentación en pantalla (4:3)</PresentationFormat>
  <Paragraphs>135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Conclusión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 CABALLERO</cp:lastModifiedBy>
  <cp:revision>41</cp:revision>
  <dcterms:created xsi:type="dcterms:W3CDTF">2012-08-07T16:35:15Z</dcterms:created>
  <dcterms:modified xsi:type="dcterms:W3CDTF">2014-03-24T17:36:59Z</dcterms:modified>
</cp:coreProperties>
</file>